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68920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47375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414179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42056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69479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36312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70314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91613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419756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50283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81702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55E0-B194-4DDE-91CC-BB6B2A592DB6}" type="datetimeFigureOut">
              <a:rPr lang="en-PH" smtClean="0"/>
              <a:pPr/>
              <a:t>7/26/2019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4A938-7301-436E-BB46-6D751875347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0930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09368" y="189838"/>
            <a:ext cx="5373264" cy="838678"/>
            <a:chOff x="215601" y="134419"/>
            <a:chExt cx="5412514" cy="838678"/>
          </a:xfrm>
        </p:grpSpPr>
        <p:pic>
          <p:nvPicPr>
            <p:cNvPr id="7" name="Picture 26" descr="DPWH_Philippines_seal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01" y="152076"/>
              <a:ext cx="759052" cy="76253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022800" y="134419"/>
              <a:ext cx="4605315" cy="838678"/>
              <a:chOff x="3324019" y="5934706"/>
              <a:chExt cx="3082371" cy="308133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040754" y="5934706"/>
                <a:ext cx="1423491" cy="7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1400" dirty="0">
                    <a:latin typeface="Tahoma" panose="020B0604030504040204" pitchFamily="34" charset="0"/>
                    <a:cs typeface="Arial" panose="020B0604020202020204" pitchFamily="34" charset="0"/>
                  </a:rPr>
                  <a:t>Republic of the </a:t>
                </a:r>
                <a:r>
                  <a:rPr lang="fil-PH" altLang="en-US" sz="1200" dirty="0">
                    <a:latin typeface="Tahoma" panose="020B0604030504040204" pitchFamily="34" charset="0"/>
                    <a:cs typeface="Arial" panose="020B0604020202020204" pitchFamily="34" charset="0"/>
                  </a:rPr>
                  <a:t>Philippines</a:t>
                </a:r>
                <a:endParaRPr lang="fil-PH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324019" y="6002536"/>
                <a:ext cx="3082371" cy="7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1400" b="1" dirty="0">
                    <a:latin typeface="Tahoma" panose="020B0604030504040204" pitchFamily="34" charset="0"/>
                    <a:cs typeface="Arial" panose="020B0604020202020204" pitchFamily="34" charset="0"/>
                  </a:rPr>
                  <a:t>Department of Public Works and Highways</a:t>
                </a:r>
                <a:endParaRPr lang="fil-PH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4083145" y="6065549"/>
                <a:ext cx="1338707" cy="8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1600" b="1" dirty="0">
                    <a:latin typeface="Tahoma" panose="020B0604030504040204" pitchFamily="34" charset="0"/>
                    <a:cs typeface="Arial" panose="020B0604020202020204" pitchFamily="34" charset="0"/>
                  </a:rPr>
                  <a:t>Regional Office VII</a:t>
                </a:r>
                <a:endParaRPr lang="fil-PH" alt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905398" y="6143062"/>
                <a:ext cx="1778985" cy="9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1400" dirty="0">
                    <a:latin typeface="Tahoma" panose="020B0604030504040204" pitchFamily="34" charset="0"/>
                    <a:cs typeface="Arial" panose="020B0604020202020204" pitchFamily="34" charset="0"/>
                  </a:rPr>
                  <a:t>South Road Properties, Cebu City</a:t>
                </a:r>
                <a:endParaRPr lang="fil-PH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-1" y="202988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dirty="0">
                <a:latin typeface="Dutch801 XBd BT" panose="02020903060505020304" pitchFamily="18" charset="0"/>
                <a:ea typeface="Tahoma" panose="020B0604030504040204" pitchFamily="34" charset="0"/>
                <a:cs typeface="Arial" panose="020B0604020202020204" pitchFamily="34" charset="0"/>
              </a:rPr>
              <a:t>Transportation Science Society of the Philippines (TSSP)</a:t>
            </a:r>
            <a:endParaRPr lang="en-PH" sz="4000" dirty="0">
              <a:latin typeface="Dutch801 XBd BT" panose="02020903060505020304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1" y="619115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b="1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EDGAR B. TABACON, CESO IV</a:t>
            </a:r>
          </a:p>
          <a:p>
            <a:pPr algn="ctr"/>
            <a:r>
              <a:rPr lang="en-PH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Regional Director, DPWH-7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6188" y="1461052"/>
            <a:ext cx="7292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4400" b="1" spc="300" dirty="0">
                <a:latin typeface="Dutch801 XBd BT" panose="02020903060505020304" pitchFamily="18" charset="0"/>
                <a:ea typeface="Tahoma" panose="020B0604030504040204" pitchFamily="34" charset="0"/>
                <a:cs typeface="Arial" panose="020B0604020202020204" pitchFamily="34" charset="0"/>
              </a:rPr>
              <a:t>26th Annual Conference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773096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b="1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Date: 26 July 2019</a:t>
            </a:r>
          </a:p>
          <a:p>
            <a:pPr algn="ctr"/>
            <a:r>
              <a:rPr lang="en-PH" b="1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Venue: University of San Jose – Recoletos, Cebu City</a:t>
            </a:r>
            <a:endParaRPr lang="en-PH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432" y="4037155"/>
            <a:ext cx="115231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2400" b="1" spc="300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DPWH Inputs on Transportation Infrastructure Development Gaps highlighting efforts relative to the Government’s “Build-Build-Build” policy in the context of addressing current Challenges </a:t>
            </a:r>
          </a:p>
        </p:txBody>
      </p:sp>
    </p:spTree>
    <p:extLst>
      <p:ext uri="{BB962C8B-B14F-4D97-AF65-F5344CB8AC3E}">
        <p14:creationId xmlns:p14="http://schemas.microsoft.com/office/powerpoint/2010/main" xmlns="" val="35190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apezoid 16"/>
          <p:cNvSpPr/>
          <p:nvPr/>
        </p:nvSpPr>
        <p:spPr>
          <a:xfrm rot="10800000">
            <a:off x="-323854" y="-21283"/>
            <a:ext cx="12515853" cy="897581"/>
          </a:xfrm>
          <a:prstGeom prst="trapezoid">
            <a:avLst/>
          </a:prstGeom>
          <a:solidFill>
            <a:schemeClr val="accent2">
              <a:lumMod val="7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5" name="Trapezoid 4"/>
          <p:cNvSpPr/>
          <p:nvPr/>
        </p:nvSpPr>
        <p:spPr>
          <a:xfrm rot="10800000">
            <a:off x="-323853" y="-21281"/>
            <a:ext cx="3738565" cy="858105"/>
          </a:xfrm>
          <a:prstGeom prst="trapezoid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6" name="Group 5"/>
          <p:cNvGrpSpPr/>
          <p:nvPr/>
        </p:nvGrpSpPr>
        <p:grpSpPr>
          <a:xfrm>
            <a:off x="-260263" y="101292"/>
            <a:ext cx="4571920" cy="736838"/>
            <a:chOff x="1048385" y="213015"/>
            <a:chExt cx="4605315" cy="736838"/>
          </a:xfrm>
        </p:grpSpPr>
        <p:pic>
          <p:nvPicPr>
            <p:cNvPr id="7" name="Picture 26" descr="DPWH_Philippines_seal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2263" y="213015"/>
              <a:ext cx="595089" cy="59782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048385" y="243010"/>
              <a:ext cx="4605315" cy="706843"/>
              <a:chOff x="3341143" y="5974594"/>
              <a:chExt cx="3082371" cy="259696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069295" y="5974594"/>
                <a:ext cx="1423491" cy="7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800" dirty="0">
                    <a:latin typeface="Tahoma" panose="020B0604030504040204" pitchFamily="34" charset="0"/>
                    <a:cs typeface="Arial" panose="020B0604020202020204" pitchFamily="34" charset="0"/>
                  </a:rPr>
                  <a:t>Republic of the Philippines</a:t>
                </a:r>
                <a:endParaRPr lang="fil-PH" alt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341143" y="6021921"/>
                <a:ext cx="3082371" cy="7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900" b="1" dirty="0">
                    <a:latin typeface="Tahoma" panose="020B0604030504040204" pitchFamily="34" charset="0"/>
                    <a:cs typeface="Arial" panose="020B0604020202020204" pitchFamily="34" charset="0"/>
                  </a:rPr>
                  <a:t>Department of Public Works and Highways</a:t>
                </a:r>
                <a:endParaRPr lang="fil-PH" alt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4296227" y="6073394"/>
                <a:ext cx="1021317" cy="8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1050" b="1" dirty="0">
                    <a:latin typeface="Tahoma" panose="020B0604030504040204" pitchFamily="34" charset="0"/>
                    <a:cs typeface="Arial" panose="020B0604020202020204" pitchFamily="34" charset="0"/>
                  </a:rPr>
                  <a:t>Regional Office VII</a:t>
                </a:r>
                <a:endParaRPr lang="fil-PH" altLang="en-US" sz="105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911025" y="6134513"/>
                <a:ext cx="1778985" cy="9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fil-PH" altLang="en-US" sz="800" dirty="0">
                    <a:latin typeface="Tahoma" panose="020B0604030504040204" pitchFamily="34" charset="0"/>
                    <a:cs typeface="Arial" panose="020B0604020202020204" pitchFamily="34" charset="0"/>
                  </a:rPr>
                  <a:t>South Road Properties, Cebu City</a:t>
                </a:r>
                <a:endParaRPr lang="fil-PH" alt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3706142" y="-53894"/>
            <a:ext cx="8375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700" b="1" spc="300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DPWH Inputs: Panel Discussion of the 26th TSSP Annual Conference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9468" y="1514553"/>
            <a:ext cx="10778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P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 Questions:</a:t>
            </a:r>
          </a:p>
          <a:p>
            <a:pPr algn="just"/>
            <a:endParaRPr lang="en-P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P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gaps/challenges in the transportation infrastructure development at the  regional level?</a:t>
            </a:r>
          </a:p>
          <a:p>
            <a:pPr algn="just"/>
            <a:endParaRPr lang="en-P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P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your perspective on the government’s ‘Build-Build-Build’ policy in the context of addressing the gaps?</a:t>
            </a:r>
          </a:p>
          <a:p>
            <a:endParaRPr lang="en-P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3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apezoid 16"/>
          <p:cNvSpPr/>
          <p:nvPr/>
        </p:nvSpPr>
        <p:spPr>
          <a:xfrm rot="10800000">
            <a:off x="-323854" y="-21283"/>
            <a:ext cx="12515853" cy="897581"/>
          </a:xfrm>
          <a:prstGeom prst="trapezoid">
            <a:avLst/>
          </a:prstGeom>
          <a:solidFill>
            <a:schemeClr val="accent2">
              <a:lumMod val="7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prstClr val="white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 rot="10800000">
            <a:off x="-323853" y="-21281"/>
            <a:ext cx="3738565" cy="858105"/>
          </a:xfrm>
          <a:prstGeom prst="trapezoid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260263" y="101292"/>
            <a:ext cx="4571920" cy="736838"/>
            <a:chOff x="1048385" y="213015"/>
            <a:chExt cx="4605315" cy="736838"/>
          </a:xfrm>
        </p:grpSpPr>
        <p:pic>
          <p:nvPicPr>
            <p:cNvPr id="7" name="Picture 26" descr="DPWH_Philippines_seal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2263" y="213015"/>
              <a:ext cx="595089" cy="59782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048385" y="243010"/>
              <a:ext cx="4605315" cy="706843"/>
              <a:chOff x="3341143" y="5974594"/>
              <a:chExt cx="3082371" cy="259696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069295" y="5974594"/>
                <a:ext cx="1423491" cy="7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Republic of the Philippines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341143" y="6021921"/>
                <a:ext cx="3082371" cy="7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90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Department of Public Works and Highways</a:t>
                </a:r>
                <a:endParaRPr lang="fil-PH" altLang="en-US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4296227" y="6073394"/>
                <a:ext cx="1021317" cy="8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105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Regional Office VII</a:t>
                </a:r>
                <a:endParaRPr lang="fil-PH" altLang="en-US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911025" y="6134513"/>
                <a:ext cx="1778985" cy="9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South Road Properties, Cebu City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3706142" y="-53894"/>
            <a:ext cx="8375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700" b="1" spc="300" dirty="0">
                <a:solidFill>
                  <a:prstClr val="black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DPWH Inputs: Panel Discussion of the 26th TSSP Annual Conference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205" y="1150820"/>
            <a:ext cx="11379201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Gaps/challenges in the transportation infrastructure development at the regional level:</a:t>
            </a:r>
          </a:p>
          <a:p>
            <a:endParaRPr lang="en-PH" sz="25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Road-Right-of-Way (RROW) Issues</a:t>
            </a:r>
          </a:p>
          <a:p>
            <a:pPr marL="515938" indent="-515938"/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Tedious process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PH" sz="25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acquisition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PH" sz="25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 affected by DPWH projects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15938" indent="-515938"/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(this includes approval/clearance in mangrove areas)</a:t>
            </a:r>
            <a:endParaRPr lang="en-PH" sz="2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/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Removal/Transfer </a:t>
            </a:r>
            <a:r>
              <a:rPr lang="en-PH" sz="25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Existing Utilities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Affected.</a:t>
            </a:r>
          </a:p>
          <a:p>
            <a:pPr marL="515938" indent="-515938"/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PH" sz="25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r>
              <a:rPr lang="en-PH" sz="25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Insufficient contractors that could implement </a:t>
            </a: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 </a:t>
            </a:r>
            <a:r>
              <a:rPr lang="en-PH" sz="25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 on time, </a:t>
            </a: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vis-à-vis, the growing number of projects</a:t>
            </a:r>
          </a:p>
          <a:p>
            <a:pPr marL="515938" indent="-515938">
              <a:buFont typeface="Wingdings" panose="05000000000000000000" pitchFamily="2" charset="2"/>
              <a:buChar char="q"/>
            </a:pPr>
            <a:endParaRPr lang="en-PH" sz="25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need to establish a </a:t>
            </a:r>
            <a:r>
              <a:rPr lang="en-PH" sz="25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or </a:t>
            </a: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Office for the Department of Transportation (</a:t>
            </a:r>
            <a:r>
              <a:rPr lang="en-PH" sz="25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DOTr</a:t>
            </a: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this region.</a:t>
            </a:r>
          </a:p>
          <a:p>
            <a:endParaRPr lang="en-P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endParaRPr lang="en-P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endParaRPr lang="en-P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endParaRPr lang="en-PH" sz="32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endParaRPr lang="en-PH" sz="32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PH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6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apezoid 16"/>
          <p:cNvSpPr/>
          <p:nvPr/>
        </p:nvSpPr>
        <p:spPr>
          <a:xfrm rot="10800000">
            <a:off x="-323854" y="-21283"/>
            <a:ext cx="12515853" cy="897581"/>
          </a:xfrm>
          <a:prstGeom prst="trapezoid">
            <a:avLst/>
          </a:prstGeom>
          <a:solidFill>
            <a:schemeClr val="accent2">
              <a:lumMod val="7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 rot="10800000">
            <a:off x="-323853" y="-21281"/>
            <a:ext cx="3738565" cy="858105"/>
          </a:xfrm>
          <a:prstGeom prst="trapezoid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260263" y="101292"/>
            <a:ext cx="4571920" cy="736838"/>
            <a:chOff x="1048385" y="213015"/>
            <a:chExt cx="4605315" cy="736838"/>
          </a:xfrm>
        </p:grpSpPr>
        <p:pic>
          <p:nvPicPr>
            <p:cNvPr id="7" name="Picture 26" descr="DPWH_Philippines_seal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2263" y="213015"/>
              <a:ext cx="595089" cy="59782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048385" y="243010"/>
              <a:ext cx="4605315" cy="706843"/>
              <a:chOff x="3341143" y="5974594"/>
              <a:chExt cx="3082371" cy="259696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069295" y="5974594"/>
                <a:ext cx="1423491" cy="7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Republic of the Philippines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341143" y="6021921"/>
                <a:ext cx="3082371" cy="7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90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Department of Public Works and Highways</a:t>
                </a:r>
                <a:endParaRPr lang="fil-PH" altLang="en-US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4296227" y="6073394"/>
                <a:ext cx="1021317" cy="8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105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Regional Office VII</a:t>
                </a:r>
                <a:endParaRPr lang="fil-PH" altLang="en-US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911025" y="6134513"/>
                <a:ext cx="1778985" cy="9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South Road Properties, Cebu City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3706142" y="-53894"/>
            <a:ext cx="8375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700" b="1" spc="300" dirty="0">
                <a:solidFill>
                  <a:prstClr val="black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DPWH Inputs: Panel Discussion of the 26th TSSP Annual Conference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205" y="1150820"/>
            <a:ext cx="113792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DPWH 7 perspective on the Government’s “Build-Build-Build” policy in the context of addressing the gaps/challenges:</a:t>
            </a:r>
          </a:p>
          <a:p>
            <a:endParaRPr lang="en-PH" sz="25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Road-Right-of-Way (RROW) Issues</a:t>
            </a:r>
          </a:p>
          <a:p>
            <a:pPr marL="457200"/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 of funds to u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ndertake </a:t>
            </a:r>
            <a:r>
              <a:rPr lang="en-PH" sz="25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advance the Detailed Engineering Design (DED) activities to pave the way for the early conduct of </a:t>
            </a:r>
            <a:r>
              <a:rPr lang="en-PH" sz="2500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parcellary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PH" sz="25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appraisal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properties/public utilities affected and clearances/permits shall be acquired first prior to construction activities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PH" sz="25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lumping it with the civil works funds and carrying </a:t>
            </a:r>
            <a:r>
              <a:rPr lang="en-PH" sz="25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 </a:t>
            </a:r>
            <a:r>
              <a:rPr lang="en-PH" sz="25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simultaneously during construction.</a:t>
            </a:r>
          </a:p>
          <a:p>
            <a:pPr marL="457200"/>
            <a:endParaRPr lang="en-PH" sz="25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/>
            <a:endParaRPr lang="en-PH" sz="2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/>
            <a:endParaRPr lang="en-PH" sz="2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/>
            <a:endParaRPr lang="en-PH" sz="2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apezoid 16"/>
          <p:cNvSpPr/>
          <p:nvPr/>
        </p:nvSpPr>
        <p:spPr>
          <a:xfrm rot="10800000">
            <a:off x="-323854" y="-21283"/>
            <a:ext cx="12515853" cy="897581"/>
          </a:xfrm>
          <a:prstGeom prst="trapezoid">
            <a:avLst/>
          </a:prstGeom>
          <a:solidFill>
            <a:schemeClr val="accent2">
              <a:lumMod val="7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 rot="10800000">
            <a:off x="-323853" y="-21281"/>
            <a:ext cx="3738565" cy="858105"/>
          </a:xfrm>
          <a:prstGeom prst="trapezoid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260263" y="101292"/>
            <a:ext cx="4571920" cy="736838"/>
            <a:chOff x="1048385" y="213015"/>
            <a:chExt cx="4605315" cy="736838"/>
          </a:xfrm>
        </p:grpSpPr>
        <p:pic>
          <p:nvPicPr>
            <p:cNvPr id="7" name="Picture 26" descr="DPWH_Philippines_seal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2263" y="213015"/>
              <a:ext cx="595089" cy="59782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048385" y="243010"/>
              <a:ext cx="4605315" cy="706843"/>
              <a:chOff x="3341143" y="5974594"/>
              <a:chExt cx="3082371" cy="259696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069295" y="5974594"/>
                <a:ext cx="1423491" cy="7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Republic of the Philippines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341143" y="6021921"/>
                <a:ext cx="3082371" cy="7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90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Department of Public Works and Highways</a:t>
                </a:r>
                <a:endParaRPr lang="fil-PH" altLang="en-US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4296227" y="6073394"/>
                <a:ext cx="1021317" cy="8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105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Regional Office VII</a:t>
                </a:r>
                <a:endParaRPr lang="fil-PH" altLang="en-US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911025" y="6134513"/>
                <a:ext cx="1778985" cy="9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South Road Properties, Cebu City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3706142" y="-53894"/>
            <a:ext cx="8375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700" b="1" spc="300" dirty="0">
                <a:solidFill>
                  <a:prstClr val="black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DPWH Inputs: Panel Discussion of the 26th TSSP Annual Conference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049" y="819224"/>
            <a:ext cx="1185171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DPWH 7 perspective on the government’s Build-Build-Build policy in the context of addressing the gaps/challenges:</a:t>
            </a:r>
          </a:p>
          <a:p>
            <a:endParaRPr lang="en-P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r>
              <a:rPr lang="en-P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Insufficiency in the number of contractors </a:t>
            </a:r>
            <a:r>
              <a:rPr lang="en-P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could implement </a:t>
            </a:r>
            <a:r>
              <a:rPr lang="en-P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 </a:t>
            </a:r>
            <a:r>
              <a:rPr lang="en-P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 on time, </a:t>
            </a:r>
            <a:r>
              <a:rPr lang="en-P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vis-à-vis, the growing number of </a:t>
            </a:r>
            <a:r>
              <a:rPr lang="en-P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</a:t>
            </a:r>
          </a:p>
          <a:p>
            <a:pPr marL="515938" indent="-515938">
              <a:buFont typeface="Wingdings" panose="05000000000000000000" pitchFamily="2" charset="2"/>
              <a:buChar char="q"/>
            </a:pPr>
            <a:endParaRPr lang="en-P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73138" indent="-457200" algn="just">
              <a:buAutoNum type="arabicPeriod"/>
            </a:pP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Encourage well-performing small time contractors to upgrade their level of contracting category to augment the workforce of the current construction industries comprised of moderate to large-scale private contractors which are undertaking government infrastructure projects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973138" indent="-457200" algn="just">
              <a:buAutoNum type="arabicPeriod"/>
            </a:pPr>
            <a:endParaRPr lang="en-PH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73138" indent="-457200" algn="just">
              <a:buAutoNum type="arabicPeriod"/>
            </a:pP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of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new policy of the government on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Cash-Based Budgeting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which has only one year implementation period will significantly address this concern.  It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expected that more contractors will be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involved in the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construction of DPWH projects because of stringent measures imposed on the project duration within a one (1) year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 giving the chance and encouraging other contractors to participate.</a:t>
            </a:r>
            <a:endParaRPr lang="en-P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1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apezoid 16"/>
          <p:cNvSpPr/>
          <p:nvPr/>
        </p:nvSpPr>
        <p:spPr>
          <a:xfrm rot="10800000">
            <a:off x="-323854" y="-21283"/>
            <a:ext cx="12515853" cy="897581"/>
          </a:xfrm>
          <a:prstGeom prst="trapezoid">
            <a:avLst/>
          </a:prstGeom>
          <a:solidFill>
            <a:schemeClr val="accent2">
              <a:lumMod val="7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 rot="10800000">
            <a:off x="-323853" y="-21281"/>
            <a:ext cx="3738565" cy="858105"/>
          </a:xfrm>
          <a:prstGeom prst="trapezoid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-260263" y="101292"/>
            <a:ext cx="4571920" cy="736838"/>
            <a:chOff x="1048385" y="213015"/>
            <a:chExt cx="4605315" cy="736838"/>
          </a:xfrm>
        </p:grpSpPr>
        <p:pic>
          <p:nvPicPr>
            <p:cNvPr id="7" name="Picture 26" descr="DPWH_Philippines_seal.svg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2263" y="213015"/>
              <a:ext cx="595089" cy="59782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048385" y="243010"/>
              <a:ext cx="4605315" cy="706843"/>
              <a:chOff x="3341143" y="5974594"/>
              <a:chExt cx="3082371" cy="259696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069295" y="5974594"/>
                <a:ext cx="1423491" cy="7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Republic of the Philippines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341143" y="6021921"/>
                <a:ext cx="3082371" cy="7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90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Department of Public Works and Highways</a:t>
                </a:r>
                <a:endParaRPr lang="fil-PH" altLang="en-US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4296227" y="6073394"/>
                <a:ext cx="1021317" cy="8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105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Regional Office VII</a:t>
                </a:r>
                <a:endParaRPr lang="fil-PH" altLang="en-US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911025" y="6134513"/>
                <a:ext cx="1778985" cy="9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South Road Properties, Cebu City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3706142" y="-53894"/>
            <a:ext cx="8375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700" b="1" spc="300" dirty="0">
                <a:solidFill>
                  <a:prstClr val="black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DPWH Inputs: Panel Discussion of the 26th TSSP Annual Conference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049" y="819224"/>
            <a:ext cx="1185171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sz="25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PH" sz="25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DPWH </a:t>
            </a:r>
            <a:r>
              <a:rPr lang="en-PH" sz="25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perspective on the government’s Build-Build-Build policy in the context of addressing the gaps/challenges:</a:t>
            </a:r>
          </a:p>
          <a:p>
            <a:endParaRPr lang="en-P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5938" indent="-515938">
              <a:buFont typeface="Wingdings" panose="05000000000000000000" pitchFamily="2" charset="2"/>
              <a:buChar char="q"/>
            </a:pPr>
            <a:r>
              <a:rPr lang="en-P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P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establish a </a:t>
            </a:r>
            <a:r>
              <a:rPr lang="en-P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or</a:t>
            </a:r>
            <a:r>
              <a:rPr lang="en-P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P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Office for the Department of Transportation (</a:t>
            </a:r>
            <a:r>
              <a:rPr lang="en-PH" sz="20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DOTr</a:t>
            </a:r>
            <a:r>
              <a:rPr lang="en-P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this region.</a:t>
            </a:r>
          </a:p>
          <a:p>
            <a:pPr marL="515938"/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highly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urbanized and overly crowded </a:t>
            </a:r>
            <a:r>
              <a:rPr lang="en-PH" sz="2000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centers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Metro Cebu, the necessity to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mass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 facilities has become an urgent demand in order to address the worsening traffic congestion. Given the seriousness of the present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 wherein Metro Cebu is losing P3.1 Billion pesos a day due to traffic congestion according to JICA Study, </a:t>
            </a:r>
            <a:r>
              <a:rPr lang="en-PH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DOTr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should have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Regional or Field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 in Region 7 which will focus in the formulation and pursuance of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transport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will effectively complement the growing infrastructure developments in 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PH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etropolitan Cebu </a:t>
            </a:r>
            <a:r>
              <a:rPr lang="en-PH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whole region as well.</a:t>
            </a:r>
          </a:p>
        </p:txBody>
      </p:sp>
    </p:spTree>
    <p:extLst>
      <p:ext uri="{BB962C8B-B14F-4D97-AF65-F5344CB8AC3E}">
        <p14:creationId xmlns:p14="http://schemas.microsoft.com/office/powerpoint/2010/main" xmlns="" val="8181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apezoid 16"/>
          <p:cNvSpPr/>
          <p:nvPr/>
        </p:nvSpPr>
        <p:spPr>
          <a:xfrm rot="10800000">
            <a:off x="-323854" y="-21283"/>
            <a:ext cx="12515853" cy="897581"/>
          </a:xfrm>
          <a:prstGeom prst="trapezoid">
            <a:avLst/>
          </a:prstGeom>
          <a:solidFill>
            <a:schemeClr val="accent2">
              <a:lumMod val="7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 rot="10800000">
            <a:off x="-323853" y="-21281"/>
            <a:ext cx="3738565" cy="858105"/>
          </a:xfrm>
          <a:prstGeom prst="trapezoid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260263" y="101292"/>
            <a:ext cx="4571920" cy="736838"/>
            <a:chOff x="1048385" y="213015"/>
            <a:chExt cx="4605315" cy="736838"/>
          </a:xfrm>
        </p:grpSpPr>
        <p:pic>
          <p:nvPicPr>
            <p:cNvPr id="7" name="Picture 26" descr="DPWH_Philippines_seal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2263" y="213015"/>
              <a:ext cx="595089" cy="59782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048385" y="243010"/>
              <a:ext cx="4605315" cy="706843"/>
              <a:chOff x="3341143" y="5974594"/>
              <a:chExt cx="3082371" cy="259696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4069295" y="5974594"/>
                <a:ext cx="1423491" cy="7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Republic of the Philippines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341143" y="6021921"/>
                <a:ext cx="3082371" cy="7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90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Department of Public Works and Highways</a:t>
                </a:r>
                <a:endParaRPr lang="fil-PH" altLang="en-US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4296227" y="6073394"/>
                <a:ext cx="1021317" cy="894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1050" b="1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Regional Office VII</a:t>
                </a:r>
                <a:endParaRPr lang="fil-PH" altLang="en-US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911025" y="6134513"/>
                <a:ext cx="1778985" cy="9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Rockwell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fil-PH" altLang="en-US" sz="80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South Road Properties, Cebu City</a:t>
                </a:r>
                <a:endParaRPr lang="fil-PH" alt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3706142" y="-53894"/>
            <a:ext cx="8375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700" b="1" spc="300" dirty="0">
                <a:solidFill>
                  <a:prstClr val="black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DPWH Inputs: Panel Discussion of the 26th TSSP Annual Conference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612550" y="2249979"/>
            <a:ext cx="108667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000" b="1" dirty="0">
                <a:solidFill>
                  <a:prstClr val="black"/>
                </a:solidFill>
                <a:latin typeface="Ink Free" panose="030804020005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PH" sz="3200" b="1" dirty="0">
                <a:solidFill>
                  <a:prstClr val="black"/>
                </a:solidFill>
                <a:latin typeface="Ink Free" panose="030804020005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A dream doesn’t become reality through magic; it takes sweat, determination and hard work</a:t>
            </a:r>
            <a:r>
              <a:rPr lang="en-PH" sz="2000" b="1" dirty="0">
                <a:solidFill>
                  <a:prstClr val="black"/>
                </a:solidFill>
                <a:latin typeface="Ink Free" panose="030804020005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r>
              <a:rPr lang="en-PH" sz="1400" b="1" dirty="0">
                <a:solidFill>
                  <a:prstClr val="black"/>
                </a:solidFill>
                <a:latin typeface="Ink Free" panose="030804020005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                                                                                    Colin </a:t>
            </a:r>
            <a:r>
              <a:rPr lang="en-PH" sz="1400" b="1" dirty="0" smtClean="0">
                <a:solidFill>
                  <a:prstClr val="black"/>
                </a:solidFill>
                <a:latin typeface="Ink Free" panose="030804020005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Powell</a:t>
            </a:r>
          </a:p>
          <a:p>
            <a:endParaRPr lang="en-PH" sz="1400" b="1" dirty="0" smtClean="0">
              <a:solidFill>
                <a:prstClr val="black"/>
              </a:solidFill>
              <a:latin typeface="Ink Free" panose="030804020005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PH" sz="1400" b="1" dirty="0" smtClean="0">
              <a:solidFill>
                <a:prstClr val="black"/>
              </a:solidFill>
              <a:latin typeface="Ink Free" panose="030804020005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PH" sz="1400" b="1" dirty="0" smtClean="0">
              <a:solidFill>
                <a:prstClr val="black"/>
              </a:solidFill>
              <a:latin typeface="Ink Free" panose="030804020005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PH" sz="1400" b="1" dirty="0" smtClean="0">
              <a:solidFill>
                <a:prstClr val="black"/>
              </a:solidFill>
              <a:latin typeface="Ink Free" panose="030804020005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PH" sz="1400" b="1" dirty="0" smtClean="0">
              <a:solidFill>
                <a:prstClr val="black"/>
              </a:solidFill>
              <a:latin typeface="Ink Free" panose="030804020005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PH" sz="1400" b="1" dirty="0" smtClean="0">
              <a:solidFill>
                <a:prstClr val="black"/>
              </a:solidFill>
              <a:latin typeface="Ink Free" panose="030804020005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PH" sz="8000" b="1" dirty="0" smtClean="0">
                <a:solidFill>
                  <a:prstClr val="black"/>
                </a:solidFill>
                <a:latin typeface="Brush Script MT" pitchFamily="66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PH" sz="8000" b="1" dirty="0">
              <a:solidFill>
                <a:prstClr val="black"/>
              </a:solidFill>
              <a:latin typeface="Brush Script MT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7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765</Words>
  <Application>Microsoft Office PowerPoint</Application>
  <PresentationFormat>Custom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Cuevas, Gianne Carlo A.</dc:creator>
  <cp:lastModifiedBy>X550L</cp:lastModifiedBy>
  <cp:revision>53</cp:revision>
  <dcterms:created xsi:type="dcterms:W3CDTF">2019-07-23T00:56:52Z</dcterms:created>
  <dcterms:modified xsi:type="dcterms:W3CDTF">2019-07-26T00:02:41Z</dcterms:modified>
</cp:coreProperties>
</file>