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Poppins" panose="00000500000000000000" pitchFamily="2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Roboto Black" panose="02000000000000000000" pitchFamily="2" charset="0"/>
      <p:bold r:id="rId39"/>
      <p:boldItalic r:id="rId40"/>
    </p:embeddedFont>
    <p:embeddedFont>
      <p:font typeface="Roboto Medium" panose="020000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9618E7-9B32-464D-99BF-05022CDE6AA6}">
  <a:tblStyle styleId="{669618E7-9B32-464D-99BF-05022CDE6AA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49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2e9bb379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22e9bb379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5651e71f51_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14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5651e71f51_1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Logos for those w existing contractors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5651ea712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5651ea712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eea440967707ddc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14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eea440967707ddc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Logos for those w existing contractors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2e9d37affb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14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2e9d37affb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Logos for those w existing contractors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5651e71f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14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5651e71f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Logos for those w existing contractors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2e9d37affb_0_10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14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2e9d37affb_0_10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Logos for those w existing contractors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eea440967707ddc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14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eea440967707ddc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Logos for those w existing contractors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5651e71f51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14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5651e71f51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Logos for those w existing contractors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2e9d37affb_0_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14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2e9d37affb_0_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Notes: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TSUPER ISKOLAR PROGRAM</a:t>
            </a:r>
            <a:endParaRPr b="1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TESDA is still complying with the requirement of at least 75% liquidation (before the signing of a new MOA, in this case, the funding under 2022 GAA);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Draft MOA was transmitted to TESDA for review on 07 March 2023; no feedback yet from TESDA as of last follow-up on 29 March 2023;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DOTr sent a memo to LTFRB and OTC following up the submission of beneficiaries for the 2022 GAA implementation last 30 March 2023 (one of the several follow ups)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ENTSUPERNEUR PROGRAM</a:t>
            </a:r>
            <a:endParaRPr b="1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DOLE requested for the funding under the 2021 GAA_____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5651e71f51_1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14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5651e71f51_1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Notes: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TSUPER ISKOLAR PROGRAM</a:t>
            </a:r>
            <a:endParaRPr b="1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TESDA is still complying with the requirement of at least 75% liquidation (before the signing of a new MOA, in this case, the funding under 2022 GAA);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Draft MOA was transmitted to TESDA for review on 07 March 2023; no feedback yet from TESDA as of last follow-up on 29 March 2023;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DOTr sent a memo to LTFRB and OTC following up the submission of beneficiaries for the 2022 GAA implementation last 30 March 2023 (one of the several follow ups)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ENTSUPERNEUR PROGRAM</a:t>
            </a:r>
            <a:endParaRPr b="1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DOLE requested for the funding under the 2021 GAA_____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2e9d37affb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14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2e9d37affb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Logos for those w existing contractors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eea440967707ddc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14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eea440967707ddc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Logos for those w existing contractors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eea440967707ddc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eea440967707ddc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 transition provides the stakeholders not just an ample time to participate in the modernization but as well as the means and resources to do it.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5651ea7128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14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25651ea7128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Logos for those w existing contractors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562fd7d753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g2562fd7d753_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562fd7d753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562fd7d753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562fd7d753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562fd7d753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2e9d37affb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2e9d37affb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2e9d37a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2e9d37a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5651ea7128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5651ea7128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5651e71f51_1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5651e71f51_1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5651e71f51_1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14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5651e71f51_1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Logos for those w existing contractors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wrapper.dwcdn.net/35ZL0/4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45675" y="3043400"/>
            <a:ext cx="63078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PUV MODERNIZATION</a:t>
            </a:r>
            <a:endParaRPr sz="4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5" name="Google Shape;55;p13"/>
          <p:cNvCxnSpPr/>
          <p:nvPr/>
        </p:nvCxnSpPr>
        <p:spPr>
          <a:xfrm>
            <a:off x="305750" y="3702200"/>
            <a:ext cx="5811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209250" y="3618425"/>
            <a:ext cx="59769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30 JUNE 2023</a:t>
            </a:r>
            <a:endParaRPr sz="14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5475" y="204250"/>
            <a:ext cx="980375" cy="99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22"/>
          <p:cNvGrpSpPr/>
          <p:nvPr/>
        </p:nvGrpSpPr>
        <p:grpSpPr>
          <a:xfrm>
            <a:off x="3305346" y="1048692"/>
            <a:ext cx="5390938" cy="3555213"/>
            <a:chOff x="129173" y="2435995"/>
            <a:chExt cx="4354202" cy="2538350"/>
          </a:xfrm>
        </p:grpSpPr>
        <p:pic>
          <p:nvPicPr>
            <p:cNvPr id="297" name="Google Shape;297;p22" title="Chart"/>
            <p:cNvPicPr preferRelativeResize="0"/>
            <p:nvPr/>
          </p:nvPicPr>
          <p:blipFill rotWithShape="1">
            <a:blip r:embed="rId3">
              <a:alphaModFix/>
            </a:blip>
            <a:srcRect t="2025" b="3768"/>
            <a:stretch/>
          </p:blipFill>
          <p:spPr>
            <a:xfrm>
              <a:off x="129173" y="2435995"/>
              <a:ext cx="4354202" cy="2538350"/>
            </a:xfrm>
            <a:prstGeom prst="rect">
              <a:avLst/>
            </a:prstGeom>
            <a:noFill/>
            <a:ln w="9525" cap="flat" cmpd="sng">
              <a:solidFill>
                <a:srgbClr val="073763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98" name="Google Shape;298;p22"/>
            <p:cNvSpPr txBox="1"/>
            <p:nvPr/>
          </p:nvSpPr>
          <p:spPr>
            <a:xfrm>
              <a:off x="271975" y="4372225"/>
              <a:ext cx="5634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73763"/>
                  </a:solidFill>
                  <a:latin typeface="Roboto"/>
                  <a:ea typeface="Roboto"/>
                  <a:cs typeface="Roboto"/>
                  <a:sym typeface="Roboto"/>
                </a:rPr>
                <a:t>12,508</a:t>
              </a:r>
              <a:endParaRPr sz="13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9" name="Google Shape;299;p22"/>
            <p:cNvSpPr txBox="1"/>
            <p:nvPr/>
          </p:nvSpPr>
          <p:spPr>
            <a:xfrm>
              <a:off x="271975" y="4600825"/>
              <a:ext cx="5634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C78D8"/>
                  </a:solidFill>
                  <a:latin typeface="Roboto"/>
                  <a:ea typeface="Roboto"/>
                  <a:cs typeface="Roboto"/>
                  <a:sym typeface="Roboto"/>
                </a:rPr>
                <a:t>780</a:t>
              </a:r>
              <a:endParaRPr sz="900" b="1">
                <a:solidFill>
                  <a:srgbClr val="3C78D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0" name="Google Shape;300;p22"/>
            <p:cNvSpPr txBox="1"/>
            <p:nvPr/>
          </p:nvSpPr>
          <p:spPr>
            <a:xfrm>
              <a:off x="1033975" y="4143625"/>
              <a:ext cx="5634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73763"/>
                  </a:solidFill>
                  <a:latin typeface="Roboto"/>
                  <a:ea typeface="Roboto"/>
                  <a:cs typeface="Roboto"/>
                  <a:sym typeface="Roboto"/>
                </a:rPr>
                <a:t>25,261</a:t>
              </a:r>
              <a:endParaRPr sz="13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1" name="Google Shape;301;p22"/>
            <p:cNvSpPr txBox="1"/>
            <p:nvPr/>
          </p:nvSpPr>
          <p:spPr>
            <a:xfrm>
              <a:off x="1110175" y="4524625"/>
              <a:ext cx="5634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C78D8"/>
                  </a:solidFill>
                  <a:latin typeface="Roboto"/>
                  <a:ea typeface="Roboto"/>
                  <a:cs typeface="Roboto"/>
                  <a:sym typeface="Roboto"/>
                </a:rPr>
                <a:t>4,237</a:t>
              </a:r>
              <a:endParaRPr sz="900" b="1">
                <a:solidFill>
                  <a:srgbClr val="3C78D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2" name="Google Shape;302;p22"/>
            <p:cNvSpPr txBox="1"/>
            <p:nvPr/>
          </p:nvSpPr>
          <p:spPr>
            <a:xfrm>
              <a:off x="2024575" y="4372225"/>
              <a:ext cx="5634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C78D8"/>
                  </a:solidFill>
                  <a:latin typeface="Roboto"/>
                  <a:ea typeface="Roboto"/>
                  <a:cs typeface="Roboto"/>
                  <a:sym typeface="Roboto"/>
                </a:rPr>
                <a:t>12,836</a:t>
              </a:r>
              <a:endParaRPr sz="900" b="1">
                <a:solidFill>
                  <a:srgbClr val="3C78D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3" name="Google Shape;303;p22"/>
            <p:cNvSpPr txBox="1"/>
            <p:nvPr/>
          </p:nvSpPr>
          <p:spPr>
            <a:xfrm>
              <a:off x="3091375" y="4296025"/>
              <a:ext cx="5634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C78D8"/>
                  </a:solidFill>
                  <a:latin typeface="Roboto"/>
                  <a:ea typeface="Roboto"/>
                  <a:cs typeface="Roboto"/>
                  <a:sym typeface="Roboto"/>
                </a:rPr>
                <a:t>14,247</a:t>
              </a:r>
              <a:endParaRPr sz="900" b="1">
                <a:solidFill>
                  <a:srgbClr val="3C78D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4" name="Google Shape;304;p22"/>
            <p:cNvSpPr txBox="1"/>
            <p:nvPr/>
          </p:nvSpPr>
          <p:spPr>
            <a:xfrm>
              <a:off x="3786413" y="4319051"/>
              <a:ext cx="639300" cy="2199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14,289</a:t>
              </a:r>
              <a:endParaRPr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5" name="Google Shape;305;p22"/>
            <p:cNvSpPr txBox="1"/>
            <p:nvPr/>
          </p:nvSpPr>
          <p:spPr>
            <a:xfrm>
              <a:off x="2024575" y="3000625"/>
              <a:ext cx="5634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73763"/>
                  </a:solidFill>
                  <a:latin typeface="Roboto"/>
                  <a:ea typeface="Roboto"/>
                  <a:cs typeface="Roboto"/>
                  <a:sym typeface="Roboto"/>
                </a:rPr>
                <a:t>87,737</a:t>
              </a:r>
              <a:endParaRPr sz="13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6" name="Google Shape;306;p22"/>
            <p:cNvSpPr txBox="1"/>
            <p:nvPr/>
          </p:nvSpPr>
          <p:spPr>
            <a:xfrm>
              <a:off x="3091375" y="2848225"/>
              <a:ext cx="5634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73763"/>
                  </a:solidFill>
                  <a:latin typeface="Roboto"/>
                  <a:ea typeface="Roboto"/>
                  <a:cs typeface="Roboto"/>
                  <a:sym typeface="Roboto"/>
                </a:rPr>
                <a:t>93,243</a:t>
              </a:r>
              <a:endParaRPr sz="13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07" name="Google Shape;307;p22"/>
          <p:cNvSpPr/>
          <p:nvPr/>
        </p:nvSpPr>
        <p:spPr>
          <a:xfrm>
            <a:off x="3305300" y="1048828"/>
            <a:ext cx="5391000" cy="4284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2525" rIns="91425" bIns="92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PUJ AND UVE UNITS UNDER CONSOLIDATED CPCS</a:t>
            </a:r>
            <a:endParaRPr sz="9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(as of May 2023)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" name="Google Shape;308;p22"/>
          <p:cNvSpPr txBox="1"/>
          <p:nvPr/>
        </p:nvSpPr>
        <p:spPr>
          <a:xfrm>
            <a:off x="7847601" y="1529800"/>
            <a:ext cx="791700" cy="3078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98,801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9" name="Google Shape;309;p22"/>
          <p:cNvSpPr txBox="1"/>
          <p:nvPr/>
        </p:nvSpPr>
        <p:spPr>
          <a:xfrm>
            <a:off x="282925" y="2389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INDUSTRY CONSOLIDATION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0" name="Google Shape;310;p22"/>
          <p:cNvCxnSpPr/>
          <p:nvPr/>
        </p:nvCxnSpPr>
        <p:spPr>
          <a:xfrm rot="10800000" flipH="1">
            <a:off x="371850" y="6770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1" name="Google Shape;311;p22"/>
          <p:cNvSpPr txBox="1"/>
          <p:nvPr/>
        </p:nvSpPr>
        <p:spPr>
          <a:xfrm>
            <a:off x="371850" y="2037300"/>
            <a:ext cx="27789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31 Dec 2023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" name="Google Shape;312;p22"/>
          <p:cNvSpPr txBox="1"/>
          <p:nvPr/>
        </p:nvSpPr>
        <p:spPr>
          <a:xfrm>
            <a:off x="316425" y="2647325"/>
            <a:ext cx="2778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As per LTFRB MC 2023-017 operators have until end of the year to file for Applications for Consolidation of CPCs, for routes with no existing consolidated juridical entity yet.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"/>
          <p:cNvSpPr/>
          <p:nvPr/>
        </p:nvSpPr>
        <p:spPr>
          <a:xfrm>
            <a:off x="617551" y="1449825"/>
            <a:ext cx="2202600" cy="8085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CLASS 1</a:t>
            </a:r>
            <a:endParaRPr sz="12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AVC: 11</a:t>
            </a:r>
            <a:endParaRPr sz="120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Features: Side Facing Seats</a:t>
            </a:r>
            <a:endParaRPr sz="120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23"/>
          <p:cNvSpPr/>
          <p:nvPr/>
        </p:nvSpPr>
        <p:spPr>
          <a:xfrm>
            <a:off x="3382184" y="1449825"/>
            <a:ext cx="2277000" cy="8085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CLASS 2</a:t>
            </a:r>
            <a:endParaRPr sz="12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AVC: 22</a:t>
            </a:r>
            <a:endParaRPr sz="120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Features: Side Facing Seats; With Provision for Standing</a:t>
            </a:r>
            <a:endParaRPr sz="120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23"/>
          <p:cNvSpPr/>
          <p:nvPr/>
        </p:nvSpPr>
        <p:spPr>
          <a:xfrm>
            <a:off x="6084237" y="1449825"/>
            <a:ext cx="2385300" cy="8085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CLASS 3</a:t>
            </a:r>
            <a:endParaRPr sz="12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AVC: 22</a:t>
            </a:r>
            <a:endParaRPr sz="120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Features: Front-facing seats; for long drive</a:t>
            </a:r>
            <a:endParaRPr sz="120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23"/>
          <p:cNvSpPr txBox="1"/>
          <p:nvPr/>
        </p:nvSpPr>
        <p:spPr>
          <a:xfrm>
            <a:off x="864285" y="2258465"/>
            <a:ext cx="17718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PNS 2131</a:t>
            </a: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" sz="10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2018</a:t>
            </a:r>
            <a:endParaRPr sz="10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(LTFRB MC 2021-002)</a:t>
            </a:r>
            <a:r>
              <a:rPr lang="en" sz="10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endParaRPr sz="100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" name="Google Shape;321;p23"/>
          <p:cNvSpPr txBox="1"/>
          <p:nvPr/>
        </p:nvSpPr>
        <p:spPr>
          <a:xfrm>
            <a:off x="3624205" y="2258465"/>
            <a:ext cx="17718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PNS 2126</a:t>
            </a: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" sz="10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2017</a:t>
            </a:r>
            <a:endParaRPr sz="10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(LTFRB MC 202</a:t>
            </a:r>
            <a:r>
              <a:rPr lang="en" sz="1000" i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" sz="1000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-002)  </a:t>
            </a:r>
            <a:endParaRPr sz="1000" i="1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" name="Google Shape;322;p23"/>
          <p:cNvSpPr txBox="1"/>
          <p:nvPr/>
        </p:nvSpPr>
        <p:spPr>
          <a:xfrm>
            <a:off x="6482517" y="2258465"/>
            <a:ext cx="17718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PNS 2126</a:t>
            </a: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" sz="10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2017</a:t>
            </a:r>
            <a:endParaRPr sz="10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(LTFRB MC 202</a:t>
            </a:r>
            <a:r>
              <a:rPr lang="en" sz="1000" i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" sz="1000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-002)  </a:t>
            </a:r>
            <a:endParaRPr sz="1000" i="1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3" name="Google Shape;323;p23"/>
          <p:cNvSpPr txBox="1"/>
          <p:nvPr/>
        </p:nvSpPr>
        <p:spPr>
          <a:xfrm>
            <a:off x="282925" y="3151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FLEET MODERNIZATION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4" name="Google Shape;324;p23"/>
          <p:cNvCxnSpPr/>
          <p:nvPr/>
        </p:nvCxnSpPr>
        <p:spPr>
          <a:xfrm rot="10800000" flipH="1">
            <a:off x="371850" y="7532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5" name="Google Shape;325;p23"/>
          <p:cNvSpPr/>
          <p:nvPr/>
        </p:nvSpPr>
        <p:spPr>
          <a:xfrm>
            <a:off x="3382184" y="3143685"/>
            <a:ext cx="2277000" cy="7836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MINI BUS</a:t>
            </a:r>
            <a:endParaRPr sz="12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AVC: 35</a:t>
            </a:r>
            <a:endParaRPr sz="120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Features: With Provisions for Standing</a:t>
            </a: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; </a:t>
            </a:r>
            <a:r>
              <a:rPr lang="en" sz="12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With compartment </a:t>
            </a:r>
            <a:endParaRPr sz="120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6" name="Google Shape;326;p23"/>
          <p:cNvSpPr/>
          <p:nvPr/>
        </p:nvSpPr>
        <p:spPr>
          <a:xfrm>
            <a:off x="617550" y="3143682"/>
            <a:ext cx="2189100" cy="7836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CLASS 4</a:t>
            </a:r>
            <a:endParaRPr sz="12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AVC: 22</a:t>
            </a:r>
            <a:endParaRPr sz="120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Features: Front-facing seats;</a:t>
            </a:r>
            <a:endParaRPr sz="120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With luggage/compartment </a:t>
            </a:r>
            <a:endParaRPr sz="120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7" name="Google Shape;327;p23"/>
          <p:cNvSpPr txBox="1"/>
          <p:nvPr/>
        </p:nvSpPr>
        <p:spPr>
          <a:xfrm>
            <a:off x="864285" y="3927398"/>
            <a:ext cx="17718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PNS 2157</a:t>
            </a: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" sz="10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sz="10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(LTFRB MC 2022-027)  </a:t>
            </a:r>
            <a:endParaRPr sz="1000" i="1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8" name="Google Shape;328;p23"/>
          <p:cNvSpPr txBox="1"/>
          <p:nvPr/>
        </p:nvSpPr>
        <p:spPr>
          <a:xfrm>
            <a:off x="3697493" y="3927398"/>
            <a:ext cx="17718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PNS 2160</a:t>
            </a: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" sz="10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sz="10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(LTFRB MC 2022-047)  </a:t>
            </a:r>
            <a:endParaRPr sz="1000" i="1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Google Shape;329;p23"/>
          <p:cNvSpPr/>
          <p:nvPr/>
        </p:nvSpPr>
        <p:spPr>
          <a:xfrm>
            <a:off x="6111144" y="3143685"/>
            <a:ext cx="2277000" cy="7836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BUS</a:t>
            </a:r>
            <a:endParaRPr sz="12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AVC: </a:t>
            </a: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50</a:t>
            </a:r>
            <a:endParaRPr sz="120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Features: With Provisions for Standing</a:t>
            </a: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; </a:t>
            </a:r>
            <a:r>
              <a:rPr lang="en" sz="12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With compartment </a:t>
            </a:r>
            <a:endParaRPr sz="120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0" name="Google Shape;330;p23"/>
          <p:cNvSpPr txBox="1"/>
          <p:nvPr/>
        </p:nvSpPr>
        <p:spPr>
          <a:xfrm>
            <a:off x="6360081" y="3927398"/>
            <a:ext cx="17718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PNS </a:t>
            </a: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2165:2022 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00" i="1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4"/>
          <p:cNvSpPr txBox="1">
            <a:spLocks noGrp="1"/>
          </p:cNvSpPr>
          <p:nvPr>
            <p:ph type="sldNum" idx="4294967295"/>
          </p:nvPr>
        </p:nvSpPr>
        <p:spPr>
          <a:xfrm>
            <a:off x="8641075" y="4944000"/>
            <a:ext cx="548700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36" name="Google Shape;336;p24"/>
          <p:cNvSpPr txBox="1">
            <a:spLocks noGrp="1"/>
          </p:cNvSpPr>
          <p:nvPr>
            <p:ph type="sldNum" idx="4294967295"/>
          </p:nvPr>
        </p:nvSpPr>
        <p:spPr>
          <a:xfrm>
            <a:off x="8641075" y="4944000"/>
            <a:ext cx="548700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37" name="Google Shape;337;p24"/>
          <p:cNvSpPr txBox="1"/>
          <p:nvPr/>
        </p:nvSpPr>
        <p:spPr>
          <a:xfrm>
            <a:off x="282925" y="3151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FLEET MODERNIZATION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8" name="Google Shape;338;p24"/>
          <p:cNvCxnSpPr/>
          <p:nvPr/>
        </p:nvCxnSpPr>
        <p:spPr>
          <a:xfrm rot="10800000" flipH="1">
            <a:off x="371850" y="7532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9" name="Google Shape;339;p24"/>
          <p:cNvSpPr txBox="1"/>
          <p:nvPr/>
        </p:nvSpPr>
        <p:spPr>
          <a:xfrm>
            <a:off x="1257450" y="1395025"/>
            <a:ext cx="28713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112 Models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24"/>
          <p:cNvSpPr txBox="1"/>
          <p:nvPr/>
        </p:nvSpPr>
        <p:spPr>
          <a:xfrm>
            <a:off x="1303650" y="2070775"/>
            <a:ext cx="277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Issued with Certificate of Compliance (ongoing confirmation of  active PUV Models with MAIDROEs)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p24"/>
          <p:cNvSpPr txBox="1"/>
          <p:nvPr/>
        </p:nvSpPr>
        <p:spPr>
          <a:xfrm>
            <a:off x="4890425" y="1404125"/>
            <a:ext cx="28713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990000"/>
                </a:solidFill>
                <a:latin typeface="Roboto"/>
                <a:ea typeface="Roboto"/>
                <a:cs typeface="Roboto"/>
                <a:sym typeface="Roboto"/>
              </a:rPr>
              <a:t>57 Models</a:t>
            </a:r>
            <a:endParaRPr sz="3600" i="1">
              <a:solidFill>
                <a:srgbClr val="99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p24"/>
          <p:cNvSpPr txBox="1"/>
          <p:nvPr/>
        </p:nvSpPr>
        <p:spPr>
          <a:xfrm>
            <a:off x="4936625" y="2079875"/>
            <a:ext cx="277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Models manufactured/ assembled locally (ongoing validation of DTI-CARS PMO)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p24"/>
          <p:cNvSpPr txBox="1"/>
          <p:nvPr/>
        </p:nvSpPr>
        <p:spPr>
          <a:xfrm>
            <a:off x="1028850" y="3147625"/>
            <a:ext cx="34281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48 MAIDROES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24"/>
          <p:cNvSpPr txBox="1"/>
          <p:nvPr/>
        </p:nvSpPr>
        <p:spPr>
          <a:xfrm>
            <a:off x="1303650" y="3823375"/>
            <a:ext cx="277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Manufacturers/assemblers 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of the 112 models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5" name="Google Shape;345;p24"/>
          <p:cNvSpPr txBox="1"/>
          <p:nvPr/>
        </p:nvSpPr>
        <p:spPr>
          <a:xfrm>
            <a:off x="4738025" y="3156725"/>
            <a:ext cx="32448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990000"/>
                </a:solidFill>
                <a:latin typeface="Roboto"/>
                <a:ea typeface="Roboto"/>
                <a:cs typeface="Roboto"/>
                <a:sym typeface="Roboto"/>
              </a:rPr>
              <a:t>22 MAIDROES</a:t>
            </a:r>
            <a:endParaRPr sz="3600" i="1">
              <a:solidFill>
                <a:srgbClr val="99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6" name="Google Shape;346;p24"/>
          <p:cNvSpPr txBox="1"/>
          <p:nvPr/>
        </p:nvSpPr>
        <p:spPr>
          <a:xfrm>
            <a:off x="4936625" y="3832475"/>
            <a:ext cx="277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Manufacturers/assemblers 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of the 57models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"/>
          <p:cNvSpPr txBox="1">
            <a:spLocks noGrp="1"/>
          </p:cNvSpPr>
          <p:nvPr>
            <p:ph type="sldNum" idx="4294967295"/>
          </p:nvPr>
        </p:nvSpPr>
        <p:spPr>
          <a:xfrm>
            <a:off x="8641075" y="4944000"/>
            <a:ext cx="548700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52" name="Google Shape;352;p25"/>
          <p:cNvSpPr txBox="1">
            <a:spLocks noGrp="1"/>
          </p:cNvSpPr>
          <p:nvPr>
            <p:ph type="sldNum" idx="4294967295"/>
          </p:nvPr>
        </p:nvSpPr>
        <p:spPr>
          <a:xfrm>
            <a:off x="8641075" y="4944000"/>
            <a:ext cx="548700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53" name="Google Shape;353;p25"/>
          <p:cNvSpPr txBox="1"/>
          <p:nvPr/>
        </p:nvSpPr>
        <p:spPr>
          <a:xfrm>
            <a:off x="282925" y="3151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FLEET MODERNIZATION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54" name="Google Shape;354;p25"/>
          <p:cNvCxnSpPr/>
          <p:nvPr/>
        </p:nvCxnSpPr>
        <p:spPr>
          <a:xfrm rot="10800000" flipH="1">
            <a:off x="371850" y="7532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5" name="Google Shape;355;p25" title="Chart"/>
          <p:cNvPicPr preferRelativeResize="0"/>
          <p:nvPr/>
        </p:nvPicPr>
        <p:blipFill rotWithShape="1">
          <a:blip r:embed="rId3">
            <a:alphaModFix/>
          </a:blip>
          <a:srcRect t="12671"/>
          <a:stretch/>
        </p:blipFill>
        <p:spPr>
          <a:xfrm>
            <a:off x="774838" y="1830850"/>
            <a:ext cx="5063526" cy="273427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5"/>
          <p:cNvSpPr/>
          <p:nvPr/>
        </p:nvSpPr>
        <p:spPr>
          <a:xfrm>
            <a:off x="487200" y="1495225"/>
            <a:ext cx="5640600" cy="3238500"/>
          </a:xfrm>
          <a:prstGeom prst="rect">
            <a:avLst/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5"/>
          <p:cNvSpPr/>
          <p:nvPr/>
        </p:nvSpPr>
        <p:spPr>
          <a:xfrm>
            <a:off x="494948" y="1076150"/>
            <a:ext cx="5640600" cy="4284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2525" rIns="91425" bIns="92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OPERATIONAL MODERN CLASS 1,2,3 PUV UNITS</a:t>
            </a:r>
            <a:endParaRPr sz="9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(as of May 2023)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Google Shape;358;p25"/>
          <p:cNvSpPr txBox="1"/>
          <p:nvPr/>
        </p:nvSpPr>
        <p:spPr>
          <a:xfrm>
            <a:off x="6288350" y="2269975"/>
            <a:ext cx="26547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7,228 Units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25"/>
          <p:cNvSpPr txBox="1"/>
          <p:nvPr/>
        </p:nvSpPr>
        <p:spPr>
          <a:xfrm>
            <a:off x="6410750" y="2945725"/>
            <a:ext cx="2437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Modern Class 1, 2, and 3 PUV units operational nationwide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25"/>
          <p:cNvSpPr txBox="1"/>
          <p:nvPr/>
        </p:nvSpPr>
        <p:spPr>
          <a:xfrm>
            <a:off x="143349" y="4855732"/>
            <a:ext cx="36933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33375" rIns="66750" bIns="333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*As of 31 May 2023</a:t>
            </a:r>
            <a:endParaRPr sz="10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6"/>
          <p:cNvSpPr txBox="1">
            <a:spLocks noGrp="1"/>
          </p:cNvSpPr>
          <p:nvPr>
            <p:ph type="sldNum" idx="4294967295"/>
          </p:nvPr>
        </p:nvSpPr>
        <p:spPr>
          <a:xfrm>
            <a:off x="8641075" y="4944000"/>
            <a:ext cx="548700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66" name="Google Shape;366;p26"/>
          <p:cNvSpPr txBox="1">
            <a:spLocks noGrp="1"/>
          </p:cNvSpPr>
          <p:nvPr>
            <p:ph type="sldNum" idx="4294967295"/>
          </p:nvPr>
        </p:nvSpPr>
        <p:spPr>
          <a:xfrm>
            <a:off x="8641075" y="4944000"/>
            <a:ext cx="548700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67" name="Google Shape;367;p26"/>
          <p:cNvSpPr/>
          <p:nvPr/>
        </p:nvSpPr>
        <p:spPr>
          <a:xfrm>
            <a:off x="33000" y="740925"/>
            <a:ext cx="2269500" cy="1422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26"/>
          <p:cNvSpPr/>
          <p:nvPr/>
        </p:nvSpPr>
        <p:spPr>
          <a:xfrm>
            <a:off x="50863" y="2163525"/>
            <a:ext cx="1275600" cy="998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9" name="Google Shape;369;p26"/>
          <p:cNvSpPr/>
          <p:nvPr/>
        </p:nvSpPr>
        <p:spPr>
          <a:xfrm>
            <a:off x="2302500" y="740925"/>
            <a:ext cx="2269500" cy="1422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0" name="Google Shape;370;p26"/>
          <p:cNvSpPr/>
          <p:nvPr/>
        </p:nvSpPr>
        <p:spPr>
          <a:xfrm>
            <a:off x="1263500" y="2168075"/>
            <a:ext cx="3245400" cy="998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1" name="Google Shape;371;p26"/>
          <p:cNvSpPr/>
          <p:nvPr/>
        </p:nvSpPr>
        <p:spPr>
          <a:xfrm>
            <a:off x="4572000" y="1749900"/>
            <a:ext cx="2076300" cy="1422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2" name="Google Shape;372;p26"/>
          <p:cNvSpPr/>
          <p:nvPr/>
        </p:nvSpPr>
        <p:spPr>
          <a:xfrm>
            <a:off x="50875" y="3161625"/>
            <a:ext cx="1735800" cy="1422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p26"/>
          <p:cNvSpPr/>
          <p:nvPr/>
        </p:nvSpPr>
        <p:spPr>
          <a:xfrm>
            <a:off x="1786675" y="3161625"/>
            <a:ext cx="2076300" cy="1422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4" name="Google Shape;374;p26"/>
          <p:cNvSpPr/>
          <p:nvPr/>
        </p:nvSpPr>
        <p:spPr>
          <a:xfrm>
            <a:off x="6648300" y="740925"/>
            <a:ext cx="2393100" cy="1422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5" name="Google Shape;375;p26"/>
          <p:cNvSpPr/>
          <p:nvPr/>
        </p:nvSpPr>
        <p:spPr>
          <a:xfrm>
            <a:off x="4571993" y="740925"/>
            <a:ext cx="2076300" cy="998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6" name="Google Shape;376;p26"/>
          <p:cNvSpPr/>
          <p:nvPr/>
        </p:nvSpPr>
        <p:spPr>
          <a:xfrm>
            <a:off x="3862975" y="3183375"/>
            <a:ext cx="2785200" cy="1401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" name="Google Shape;377;p26"/>
          <p:cNvSpPr/>
          <p:nvPr/>
        </p:nvSpPr>
        <p:spPr>
          <a:xfrm>
            <a:off x="6648300" y="2163525"/>
            <a:ext cx="2393100" cy="1401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p26"/>
          <p:cNvSpPr/>
          <p:nvPr/>
        </p:nvSpPr>
        <p:spPr>
          <a:xfrm>
            <a:off x="6648186" y="3586275"/>
            <a:ext cx="2393100" cy="998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79" name="Google Shape;379;p26"/>
          <p:cNvGrpSpPr/>
          <p:nvPr/>
        </p:nvGrpSpPr>
        <p:grpSpPr>
          <a:xfrm>
            <a:off x="50625" y="740940"/>
            <a:ext cx="8990900" cy="4157179"/>
            <a:chOff x="50625" y="740775"/>
            <a:chExt cx="8990900" cy="3852450"/>
          </a:xfrm>
        </p:grpSpPr>
        <p:pic>
          <p:nvPicPr>
            <p:cNvPr id="380" name="Google Shape;380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648425" y="740775"/>
              <a:ext cx="2393100" cy="1211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875" y="751725"/>
              <a:ext cx="2393100" cy="1401000"/>
            </a:xfrm>
            <a:prstGeom prst="rect">
              <a:avLst/>
            </a:prstGeom>
            <a:noFill/>
            <a:ln w="9525" cap="flat" cmpd="sng">
              <a:solidFill>
                <a:srgbClr val="07376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algn="bl" rotWithShape="0">
                <a:srgbClr val="000000">
                  <a:alpha val="0"/>
                </a:srgbClr>
              </a:outerShdw>
              <a:reflection endPos="30000" dist="38100" dir="5400000" fadeDir="5400012" sy="-100000" algn="bl" rotWithShape="0"/>
            </a:effectLst>
          </p:spPr>
        </p:pic>
        <p:pic>
          <p:nvPicPr>
            <p:cNvPr id="382" name="Google Shape;382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875" y="2168075"/>
              <a:ext cx="1735800" cy="998100"/>
            </a:xfrm>
            <a:prstGeom prst="rect">
              <a:avLst/>
            </a:prstGeom>
            <a:noFill/>
            <a:ln w="9525" cap="flat" cmpd="sng">
              <a:solidFill>
                <a:srgbClr val="07376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83" name="Google Shape;383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572000" y="751725"/>
              <a:ext cx="2076300" cy="1401000"/>
            </a:xfrm>
            <a:prstGeom prst="rect">
              <a:avLst/>
            </a:prstGeom>
            <a:noFill/>
            <a:ln w="9525" cap="flat" cmpd="sng">
              <a:solidFill>
                <a:srgbClr val="07376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84" name="Google Shape;384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0625" y="3161775"/>
              <a:ext cx="1657350" cy="1422600"/>
            </a:xfrm>
            <a:prstGeom prst="rect">
              <a:avLst/>
            </a:prstGeom>
            <a:noFill/>
            <a:ln w="9525" cap="flat" cmpd="sng">
              <a:solidFill>
                <a:srgbClr val="07376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85" name="Google Shape;385;p26"/>
            <p:cNvPicPr preferRelativeResize="0"/>
            <p:nvPr/>
          </p:nvPicPr>
          <p:blipFill rotWithShape="1">
            <a:blip r:embed="rId8">
              <a:alphaModFix/>
            </a:blip>
            <a:srcRect b="8667"/>
            <a:stretch/>
          </p:blipFill>
          <p:spPr>
            <a:xfrm>
              <a:off x="1711925" y="3170625"/>
              <a:ext cx="2147100" cy="142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2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648425" y="3054600"/>
              <a:ext cx="2393100" cy="1529775"/>
            </a:xfrm>
            <a:prstGeom prst="rect">
              <a:avLst/>
            </a:prstGeom>
            <a:noFill/>
            <a:ln w="9525" cap="flat" cmpd="sng">
              <a:solidFill>
                <a:srgbClr val="07376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87" name="Google Shape;387;p2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835675" y="3172425"/>
              <a:ext cx="2812750" cy="1401000"/>
            </a:xfrm>
            <a:prstGeom prst="rect">
              <a:avLst/>
            </a:prstGeom>
            <a:noFill/>
            <a:ln w="9525" cap="flat" cmpd="sng">
              <a:solidFill>
                <a:srgbClr val="07376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88" name="Google Shape;388;p2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648425" y="1952250"/>
              <a:ext cx="2393100" cy="110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2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501050" y="2168075"/>
              <a:ext cx="2147125" cy="998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26"/>
            <p:cNvPicPr preferRelativeResize="0"/>
            <p:nvPr/>
          </p:nvPicPr>
          <p:blipFill rotWithShape="1">
            <a:blip r:embed="rId13">
              <a:alphaModFix/>
            </a:blip>
            <a:srcRect r="18480" b="15117"/>
            <a:stretch/>
          </p:blipFill>
          <p:spPr>
            <a:xfrm>
              <a:off x="2424750" y="751725"/>
              <a:ext cx="2147125" cy="142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26"/>
            <p:cNvPicPr preferRelativeResize="0"/>
            <p:nvPr/>
          </p:nvPicPr>
          <p:blipFill rotWithShape="1">
            <a:blip r:embed="rId14">
              <a:alphaModFix/>
            </a:blip>
            <a:srcRect t="18832" b="8625"/>
            <a:stretch/>
          </p:blipFill>
          <p:spPr>
            <a:xfrm>
              <a:off x="1723700" y="2152725"/>
              <a:ext cx="2785200" cy="998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2" name="Google Shape;392;p2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648300" y="713825"/>
            <a:ext cx="2393100" cy="151222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6"/>
          <p:cNvSpPr txBox="1"/>
          <p:nvPr/>
        </p:nvSpPr>
        <p:spPr>
          <a:xfrm>
            <a:off x="206725" y="1627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FLEET MODERNIZATION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94" name="Google Shape;394;p26"/>
          <p:cNvCxnSpPr/>
          <p:nvPr/>
        </p:nvCxnSpPr>
        <p:spPr>
          <a:xfrm rot="10800000" flipH="1">
            <a:off x="295650" y="6008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7"/>
          <p:cNvSpPr txBox="1"/>
          <p:nvPr/>
        </p:nvSpPr>
        <p:spPr>
          <a:xfrm>
            <a:off x="6345975" y="4762975"/>
            <a:ext cx="2331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https://datawrapper.dwcdn.net/35ZL0/4/</a:t>
            </a:r>
            <a:endParaRPr sz="1100"/>
          </a:p>
        </p:txBody>
      </p:sp>
      <p:pic>
        <p:nvPicPr>
          <p:cNvPr id="400" name="Google Shape;400;p27"/>
          <p:cNvPicPr preferRelativeResize="0"/>
          <p:nvPr/>
        </p:nvPicPr>
        <p:blipFill rotWithShape="1">
          <a:blip r:embed="rId4">
            <a:alphaModFix/>
          </a:blip>
          <a:srcRect t="96569" r="5802"/>
          <a:stretch/>
        </p:blipFill>
        <p:spPr>
          <a:xfrm>
            <a:off x="5820550" y="4316098"/>
            <a:ext cx="3114300" cy="17130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1" name="Google Shape;401;p27"/>
          <p:cNvSpPr txBox="1"/>
          <p:nvPr/>
        </p:nvSpPr>
        <p:spPr>
          <a:xfrm>
            <a:off x="206725" y="1627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IMPLEMENTATION OF EVIDA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02" name="Google Shape;402;p27"/>
          <p:cNvCxnSpPr/>
          <p:nvPr/>
        </p:nvCxnSpPr>
        <p:spPr>
          <a:xfrm rot="10800000" flipH="1">
            <a:off x="295650" y="6008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03" name="Google Shape;40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5225" y="3704975"/>
            <a:ext cx="1258825" cy="12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7"/>
          <p:cNvSpPr txBox="1"/>
          <p:nvPr/>
        </p:nvSpPr>
        <p:spPr>
          <a:xfrm>
            <a:off x="937350" y="680000"/>
            <a:ext cx="4944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5" name="Google Shape;405;p27"/>
          <p:cNvSpPr txBox="1"/>
          <p:nvPr/>
        </p:nvSpPr>
        <p:spPr>
          <a:xfrm>
            <a:off x="5690050" y="4487400"/>
            <a:ext cx="345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1469"/>
                </a:solidFill>
                <a:latin typeface="Roboto Black"/>
                <a:ea typeface="Roboto Black"/>
                <a:cs typeface="Roboto Black"/>
                <a:sym typeface="Roboto Black"/>
              </a:rPr>
              <a:t>DEPLOYMENT OF E-PUVs PER REGION</a:t>
            </a:r>
            <a:endParaRPr>
              <a:solidFill>
                <a:srgbClr val="001469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06" name="Google Shape;406;p27"/>
          <p:cNvSpPr txBox="1"/>
          <p:nvPr/>
        </p:nvSpPr>
        <p:spPr>
          <a:xfrm>
            <a:off x="271425" y="1946700"/>
            <a:ext cx="253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Electric PUV models compliant to PNS and issued with COC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7" name="Google Shape;407;p27"/>
          <p:cNvSpPr txBox="1"/>
          <p:nvPr/>
        </p:nvSpPr>
        <p:spPr>
          <a:xfrm>
            <a:off x="108850" y="1336663"/>
            <a:ext cx="27789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6 models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8" name="Google Shape;408;p27"/>
          <p:cNvPicPr preferRelativeResize="0"/>
          <p:nvPr/>
        </p:nvPicPr>
        <p:blipFill rotWithShape="1">
          <a:blip r:embed="rId4">
            <a:alphaModFix/>
          </a:blip>
          <a:srcRect t="14793" r="5802" b="13909"/>
          <a:stretch/>
        </p:blipFill>
        <p:spPr>
          <a:xfrm>
            <a:off x="5761650" y="756200"/>
            <a:ext cx="3114300" cy="35598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9" name="Google Shape;409;p27"/>
          <p:cNvPicPr preferRelativeResize="0"/>
          <p:nvPr/>
        </p:nvPicPr>
        <p:blipFill rotWithShape="1">
          <a:blip r:embed="rId4">
            <a:alphaModFix/>
          </a:blip>
          <a:srcRect t="84966" r="79642" b="3935"/>
          <a:stretch/>
        </p:blipFill>
        <p:spPr>
          <a:xfrm>
            <a:off x="5881950" y="3762000"/>
            <a:ext cx="673050" cy="55410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0" name="Google Shape;410;p27"/>
          <p:cNvSpPr txBox="1"/>
          <p:nvPr/>
        </p:nvSpPr>
        <p:spPr>
          <a:xfrm>
            <a:off x="2887750" y="1974800"/>
            <a:ext cx="32085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with operational e-PUVs nationwide 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1" name="Google Shape;411;p27"/>
          <p:cNvSpPr txBox="1"/>
          <p:nvPr/>
        </p:nvSpPr>
        <p:spPr>
          <a:xfrm>
            <a:off x="3227175" y="1336663"/>
            <a:ext cx="27789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27 routes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2" name="Google Shape;412;p27"/>
          <p:cNvSpPr txBox="1"/>
          <p:nvPr/>
        </p:nvSpPr>
        <p:spPr>
          <a:xfrm>
            <a:off x="3286475" y="2227499"/>
            <a:ext cx="27789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990000"/>
                </a:solidFill>
                <a:latin typeface="Roboto"/>
                <a:ea typeface="Roboto"/>
                <a:cs typeface="Roboto"/>
                <a:sym typeface="Roboto"/>
              </a:rPr>
              <a:t>375 e-PUVs</a:t>
            </a:r>
            <a:endParaRPr sz="3600" i="1">
              <a:solidFill>
                <a:srgbClr val="99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3" name="Google Shape;413;p27"/>
          <p:cNvSpPr txBox="1"/>
          <p:nvPr/>
        </p:nvSpPr>
        <p:spPr>
          <a:xfrm>
            <a:off x="3350175" y="3215950"/>
            <a:ext cx="253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operational nationwide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4" name="Google Shape;414;p27"/>
          <p:cNvSpPr txBox="1"/>
          <p:nvPr/>
        </p:nvSpPr>
        <p:spPr>
          <a:xfrm>
            <a:off x="271425" y="3242100"/>
            <a:ext cx="2742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With electric PUV models compliant to PNS and issued with COC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5" name="Google Shape;415;p27"/>
          <p:cNvSpPr txBox="1"/>
          <p:nvPr/>
        </p:nvSpPr>
        <p:spPr>
          <a:xfrm>
            <a:off x="108850" y="2632075"/>
            <a:ext cx="29865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990000"/>
                </a:solidFill>
                <a:latin typeface="Roboto"/>
                <a:ea typeface="Roboto"/>
                <a:cs typeface="Roboto"/>
                <a:sym typeface="Roboto"/>
              </a:rPr>
              <a:t>5 MAIDROES</a:t>
            </a:r>
            <a:endParaRPr sz="3600" i="1">
              <a:solidFill>
                <a:srgbClr val="99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6" name="Google Shape;416;p27"/>
          <p:cNvSpPr txBox="1"/>
          <p:nvPr/>
        </p:nvSpPr>
        <p:spPr>
          <a:xfrm>
            <a:off x="143349" y="4855732"/>
            <a:ext cx="36933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33375" rIns="66750" bIns="333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*As of 31 May 2023</a:t>
            </a:r>
            <a:endParaRPr sz="10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8"/>
          <p:cNvSpPr txBox="1">
            <a:spLocks noGrp="1"/>
          </p:cNvSpPr>
          <p:nvPr>
            <p:ph type="sldNum" idx="4294967295"/>
          </p:nvPr>
        </p:nvSpPr>
        <p:spPr>
          <a:xfrm>
            <a:off x="8641075" y="4944000"/>
            <a:ext cx="548700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422" name="Google Shape;422;p28"/>
          <p:cNvSpPr txBox="1">
            <a:spLocks noGrp="1"/>
          </p:cNvSpPr>
          <p:nvPr>
            <p:ph type="sldNum" idx="4294967295"/>
          </p:nvPr>
        </p:nvSpPr>
        <p:spPr>
          <a:xfrm>
            <a:off x="8641075" y="4944000"/>
            <a:ext cx="548700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423" name="Google Shape;4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765" y="1100538"/>
            <a:ext cx="1252859" cy="11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974" y="1138275"/>
            <a:ext cx="1252859" cy="103064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8"/>
          <p:cNvSpPr txBox="1"/>
          <p:nvPr/>
        </p:nvSpPr>
        <p:spPr>
          <a:xfrm>
            <a:off x="243375" y="5539449"/>
            <a:ext cx="1430400" cy="656400"/>
          </a:xfrm>
          <a:prstGeom prst="rect">
            <a:avLst/>
          </a:prstGeom>
          <a:solidFill>
            <a:srgbClr val="073763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7,128 </a:t>
            </a: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units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6" name="Google Shape;426;p28"/>
          <p:cNvSpPr txBox="1"/>
          <p:nvPr/>
        </p:nvSpPr>
        <p:spPr>
          <a:xfrm>
            <a:off x="282925" y="3151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FINANCING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27" name="Google Shape;427;p28"/>
          <p:cNvCxnSpPr/>
          <p:nvPr/>
        </p:nvCxnSpPr>
        <p:spPr>
          <a:xfrm rot="10800000" flipH="1">
            <a:off x="371850" y="7532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8" name="Google Shape;428;p28"/>
          <p:cNvSpPr txBox="1"/>
          <p:nvPr/>
        </p:nvSpPr>
        <p:spPr>
          <a:xfrm>
            <a:off x="3657600" y="1192875"/>
            <a:ext cx="25962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990000"/>
                </a:solidFill>
                <a:latin typeface="Roboto"/>
                <a:ea typeface="Roboto"/>
                <a:cs typeface="Roboto"/>
                <a:sym typeface="Roboto"/>
              </a:rPr>
              <a:t>Private Financing Institutions</a:t>
            </a:r>
            <a:endParaRPr sz="2000" b="1">
              <a:solidFill>
                <a:srgbClr val="99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9" name="Google Shape;429;p28"/>
          <p:cNvSpPr txBox="1"/>
          <p:nvPr/>
        </p:nvSpPr>
        <p:spPr>
          <a:xfrm>
            <a:off x="242425" y="3071525"/>
            <a:ext cx="269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Loan Approvals for 7,128 PUV units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0" name="Google Shape;430;p28"/>
          <p:cNvSpPr txBox="1"/>
          <p:nvPr/>
        </p:nvSpPr>
        <p:spPr>
          <a:xfrm>
            <a:off x="242425" y="2461488"/>
            <a:ext cx="27789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Php 15.6 B 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1" name="Google Shape;431;p28"/>
          <p:cNvSpPr txBox="1"/>
          <p:nvPr/>
        </p:nvSpPr>
        <p:spPr>
          <a:xfrm>
            <a:off x="444575" y="4191850"/>
            <a:ext cx="253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Equity subsidy released for 4,659 PUV units 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2" name="Google Shape;432;p28"/>
          <p:cNvSpPr txBox="1"/>
          <p:nvPr/>
        </p:nvSpPr>
        <p:spPr>
          <a:xfrm>
            <a:off x="205800" y="3581813"/>
            <a:ext cx="27789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Php 729 M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3" name="Google Shape;433;p28"/>
          <p:cNvSpPr txBox="1"/>
          <p:nvPr/>
        </p:nvSpPr>
        <p:spPr>
          <a:xfrm>
            <a:off x="3541825" y="3038475"/>
            <a:ext cx="269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Equity subsidy released for 313 PUV units 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4" name="Google Shape;434;p28"/>
          <p:cNvSpPr txBox="1"/>
          <p:nvPr/>
        </p:nvSpPr>
        <p:spPr>
          <a:xfrm>
            <a:off x="3541825" y="2428438"/>
            <a:ext cx="27789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Php 133.3M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5" name="Google Shape;435;p28"/>
          <p:cNvSpPr txBox="1"/>
          <p:nvPr/>
        </p:nvSpPr>
        <p:spPr>
          <a:xfrm>
            <a:off x="3743975" y="4158800"/>
            <a:ext cx="253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Equity subsidy in reserved application for 178 units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6" name="Google Shape;436;p28"/>
          <p:cNvSpPr txBox="1"/>
          <p:nvPr/>
        </p:nvSpPr>
        <p:spPr>
          <a:xfrm>
            <a:off x="3505200" y="3548763"/>
            <a:ext cx="27789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Php 63.8 M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7" name="Google Shape;437;p28"/>
          <p:cNvSpPr txBox="1"/>
          <p:nvPr/>
        </p:nvSpPr>
        <p:spPr>
          <a:xfrm>
            <a:off x="6575750" y="3311400"/>
            <a:ext cx="1934100" cy="1108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LTFRB MC No. 2023-018 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was issued providing Guidelines on the Issuance of Alternative Certificate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9"/>
          <p:cNvSpPr txBox="1">
            <a:spLocks noGrp="1"/>
          </p:cNvSpPr>
          <p:nvPr>
            <p:ph type="sldNum" idx="4294967295"/>
          </p:nvPr>
        </p:nvSpPr>
        <p:spPr>
          <a:xfrm>
            <a:off x="8641075" y="4944000"/>
            <a:ext cx="548700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443" name="Google Shape;443;p29"/>
          <p:cNvSpPr txBox="1">
            <a:spLocks noGrp="1"/>
          </p:cNvSpPr>
          <p:nvPr>
            <p:ph type="sldNum" idx="4294967295"/>
          </p:nvPr>
        </p:nvSpPr>
        <p:spPr>
          <a:xfrm>
            <a:off x="8641075" y="4944000"/>
            <a:ext cx="548700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444" name="Google Shape;444;p29"/>
          <p:cNvSpPr txBox="1"/>
          <p:nvPr/>
        </p:nvSpPr>
        <p:spPr>
          <a:xfrm>
            <a:off x="206725" y="1627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VEHICLE USEFUL LIFE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45" name="Google Shape;445;p29"/>
          <p:cNvCxnSpPr/>
          <p:nvPr/>
        </p:nvCxnSpPr>
        <p:spPr>
          <a:xfrm rot="10800000" flipH="1">
            <a:off x="295650" y="6008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6" name="Google Shape;446;p29"/>
          <p:cNvSpPr txBox="1"/>
          <p:nvPr/>
        </p:nvSpPr>
        <p:spPr>
          <a:xfrm>
            <a:off x="639600" y="1641900"/>
            <a:ext cx="2241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Pre-qualified</a:t>
            </a: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 with the standards set 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(shortlist provided in LTFRB MC 2021-062)</a:t>
            </a:r>
            <a:endParaRPr sz="8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7" name="Google Shape;447;p29"/>
          <p:cNvSpPr txBox="1"/>
          <p:nvPr/>
        </p:nvSpPr>
        <p:spPr>
          <a:xfrm>
            <a:off x="337450" y="1031863"/>
            <a:ext cx="27789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63 facilities 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8" name="Google Shape;448;p29"/>
          <p:cNvSpPr txBox="1"/>
          <p:nvPr/>
        </p:nvSpPr>
        <p:spPr>
          <a:xfrm>
            <a:off x="712425" y="2937300"/>
            <a:ext cx="216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Inspected </a:t>
            </a: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by the DOTr, LTFRB, and LTO nationwide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9" name="Google Shape;449;p29"/>
          <p:cNvSpPr txBox="1"/>
          <p:nvPr/>
        </p:nvSpPr>
        <p:spPr>
          <a:xfrm>
            <a:off x="337450" y="2327263"/>
            <a:ext cx="27789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36 facilities 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0" name="Google Shape;450;p29" title="Chart"/>
          <p:cNvPicPr preferRelativeResize="0"/>
          <p:nvPr/>
        </p:nvPicPr>
        <p:blipFill rotWithShape="1">
          <a:blip r:embed="rId3">
            <a:alphaModFix/>
          </a:blip>
          <a:srcRect l="20959" r="20626"/>
          <a:stretch/>
        </p:blipFill>
        <p:spPr>
          <a:xfrm rot="5400000">
            <a:off x="4294031" y="1127144"/>
            <a:ext cx="3047699" cy="32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9"/>
          <p:cNvSpPr txBox="1"/>
          <p:nvPr/>
        </p:nvSpPr>
        <p:spPr>
          <a:xfrm>
            <a:off x="3460350" y="1714450"/>
            <a:ext cx="1613700" cy="7389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12 facilities</a:t>
            </a:r>
            <a:endParaRPr sz="2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4232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nearing completion 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4232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of accreditation process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2" name="Google Shape;452;p29"/>
          <p:cNvSpPr txBox="1"/>
          <p:nvPr/>
        </p:nvSpPr>
        <p:spPr>
          <a:xfrm>
            <a:off x="6758200" y="2852400"/>
            <a:ext cx="1613700" cy="7389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 facilities</a:t>
            </a:r>
            <a:endParaRPr sz="2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4232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set to be accredited 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4232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this Q3 2023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3" name="Google Shape;453;p29"/>
          <p:cNvSpPr txBox="1"/>
          <p:nvPr/>
        </p:nvSpPr>
        <p:spPr>
          <a:xfrm>
            <a:off x="6758200" y="1915750"/>
            <a:ext cx="1613700" cy="7389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 facilities</a:t>
            </a:r>
            <a:endParaRPr sz="2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4232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expressed intent 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4232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(on process)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4" name="Google Shape;454;p29"/>
          <p:cNvSpPr txBox="1"/>
          <p:nvPr/>
        </p:nvSpPr>
        <p:spPr>
          <a:xfrm>
            <a:off x="500025" y="4080300"/>
            <a:ext cx="253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Expressed intent</a:t>
            </a:r>
            <a:endParaRPr sz="12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to join the Program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5" name="Google Shape;455;p29"/>
          <p:cNvSpPr txBox="1"/>
          <p:nvPr/>
        </p:nvSpPr>
        <p:spPr>
          <a:xfrm>
            <a:off x="337450" y="3470263"/>
            <a:ext cx="27789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16 facilities 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" name="Google Shape;460;p30"/>
          <p:cNvGraphicFramePr/>
          <p:nvPr/>
        </p:nvGraphicFramePr>
        <p:xfrm>
          <a:off x="353463" y="234314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{669618E7-9B32-464D-99BF-05022CDE6AA6}</a:tableStyleId>
              </a:tblPr>
              <a:tblGrid>
                <a:gridCol w="168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275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7376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PHYSICAL ACCOMPLISHMENTS</a:t>
                      </a:r>
                      <a:endParaRPr sz="1200" b="1">
                        <a:solidFill>
                          <a:srgbClr val="07376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Fund Source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2018 GAA</a:t>
                      </a:r>
                      <a:endParaRPr sz="1200" b="1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(Ph</a:t>
                      </a:r>
                      <a:r>
                        <a:rPr lang="en" sz="12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P</a:t>
                      </a:r>
                      <a:r>
                        <a:rPr lang="en" sz="1200" b="1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350M)</a:t>
                      </a:r>
                      <a:endParaRPr sz="1200" b="1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2021 GAA</a:t>
                      </a:r>
                      <a:endParaRPr sz="1200" b="1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(Ph</a:t>
                      </a:r>
                      <a:r>
                        <a:rPr lang="en" sz="12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P</a:t>
                      </a:r>
                      <a:r>
                        <a:rPr lang="en" sz="1200" b="1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100M)</a:t>
                      </a:r>
                      <a:endParaRPr sz="1200" b="1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2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Ap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proved slots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20,853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3,154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2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G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raduates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19,265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3,043</a:t>
                      </a:r>
                      <a:endParaRPr sz="1200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2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A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ssessed graduates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</a:t>
                      </a:r>
                      <a:r>
                        <a:rPr lang="en" sz="12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6,404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2,706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2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C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ertified graduates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</a:t>
                      </a:r>
                      <a:r>
                        <a:rPr lang="en" sz="12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5,058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2,468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2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mployed graduates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3,479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729</a:t>
                      </a:r>
                      <a:endParaRPr sz="1200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61" name="Google Shape;461;p30"/>
          <p:cNvSpPr txBox="1">
            <a:spLocks noGrp="1"/>
          </p:cNvSpPr>
          <p:nvPr>
            <p:ph type="sldNum" idx="4294967295"/>
          </p:nvPr>
        </p:nvSpPr>
        <p:spPr>
          <a:xfrm>
            <a:off x="8641075" y="4944000"/>
            <a:ext cx="548700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462" name="Google Shape;462;p30"/>
          <p:cNvSpPr txBox="1">
            <a:spLocks noGrp="1"/>
          </p:cNvSpPr>
          <p:nvPr>
            <p:ph type="sldNum" idx="4294967295"/>
          </p:nvPr>
        </p:nvSpPr>
        <p:spPr>
          <a:xfrm>
            <a:off x="8641075" y="4944000"/>
            <a:ext cx="548700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463" name="Google Shape;463;p30"/>
          <p:cNvGrpSpPr/>
          <p:nvPr/>
        </p:nvGrpSpPr>
        <p:grpSpPr>
          <a:xfrm>
            <a:off x="4799602" y="876536"/>
            <a:ext cx="3841437" cy="3315300"/>
            <a:chOff x="5606300" y="2792866"/>
            <a:chExt cx="3218902" cy="2358134"/>
          </a:xfrm>
        </p:grpSpPr>
        <p:pic>
          <p:nvPicPr>
            <p:cNvPr id="464" name="Google Shape;464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06300" y="2792866"/>
              <a:ext cx="1667274" cy="23581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87775" y="2792875"/>
              <a:ext cx="1667274" cy="2358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230950" y="2888650"/>
              <a:ext cx="1594252" cy="22548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7" name="Google Shape;467;p30"/>
          <p:cNvSpPr/>
          <p:nvPr/>
        </p:nvSpPr>
        <p:spPr>
          <a:xfrm>
            <a:off x="4607725" y="4191825"/>
            <a:ext cx="4225200" cy="2715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2525" tIns="92525" rIns="92525" bIns="92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TSUPER ISKOLAR PROGRAM</a:t>
            </a:r>
            <a:endParaRPr sz="1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68" name="Google Shape;468;p30"/>
          <p:cNvSpPr txBox="1"/>
          <p:nvPr/>
        </p:nvSpPr>
        <p:spPr>
          <a:xfrm>
            <a:off x="130525" y="865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SOCIAL SUPPORT COMPONENT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69" name="Google Shape;469;p30"/>
          <p:cNvCxnSpPr/>
          <p:nvPr/>
        </p:nvCxnSpPr>
        <p:spPr>
          <a:xfrm rot="10800000" flipH="1">
            <a:off x="219450" y="5246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0" name="Google Shape;470;p30"/>
          <p:cNvSpPr txBox="1"/>
          <p:nvPr/>
        </p:nvSpPr>
        <p:spPr>
          <a:xfrm>
            <a:off x="242218" y="1022225"/>
            <a:ext cx="20628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97.83%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1" name="Google Shape;471;p30"/>
          <p:cNvSpPr txBox="1"/>
          <p:nvPr/>
        </p:nvSpPr>
        <p:spPr>
          <a:xfrm>
            <a:off x="277275" y="1632250"/>
            <a:ext cx="206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Approved slots vs. enrolled 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(GAA FY 2018)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2" name="Google Shape;472;p30"/>
          <p:cNvSpPr txBox="1"/>
          <p:nvPr/>
        </p:nvSpPr>
        <p:spPr>
          <a:xfrm>
            <a:off x="2528218" y="1022225"/>
            <a:ext cx="20628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97.68%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3" name="Google Shape;473;p30"/>
          <p:cNvSpPr txBox="1"/>
          <p:nvPr/>
        </p:nvSpPr>
        <p:spPr>
          <a:xfrm>
            <a:off x="2563275" y="1632250"/>
            <a:ext cx="206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Approved slots vs. enrolled 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(GAA FY 2021)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8" name="Google Shape;478;p31"/>
          <p:cNvGraphicFramePr/>
          <p:nvPr/>
        </p:nvGraphicFramePr>
        <p:xfrm>
          <a:off x="4785975" y="18244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{669618E7-9B32-464D-99BF-05022CDE6AA6}</a:tableStyleId>
              </a:tblPr>
              <a:tblGrid>
                <a:gridCol w="1418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3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275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7376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PHYSICAL ACCOMPLISHMENT</a:t>
                      </a:r>
                      <a:endParaRPr sz="1200" b="1">
                        <a:solidFill>
                          <a:srgbClr val="07376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Fund Source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</a:t>
                      </a:r>
                      <a:r>
                        <a:rPr lang="en" sz="12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21</a:t>
                      </a:r>
                      <a:r>
                        <a:rPr lang="en" sz="1200" b="1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GAA</a:t>
                      </a:r>
                      <a:endParaRPr sz="1200" b="1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(Ph</a:t>
                      </a:r>
                      <a:r>
                        <a:rPr lang="en" sz="12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P</a:t>
                      </a:r>
                      <a:r>
                        <a:rPr lang="en" sz="1200" b="1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" sz="12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200M</a:t>
                      </a:r>
                      <a:r>
                        <a:rPr lang="en" sz="1200" b="1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sz="1200" b="1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2022 </a:t>
                      </a:r>
                      <a:r>
                        <a:rPr lang="en" sz="1200" b="1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GAA</a:t>
                      </a:r>
                      <a:endParaRPr sz="1200" b="1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(Ph</a:t>
                      </a:r>
                      <a:r>
                        <a:rPr lang="en" sz="12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P</a:t>
                      </a:r>
                      <a:r>
                        <a:rPr lang="en" sz="1200" b="1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" sz="12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45</a:t>
                      </a:r>
                      <a:r>
                        <a:rPr lang="en" sz="1200" b="1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0M)</a:t>
                      </a:r>
                      <a:endParaRPr sz="1200" b="1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2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Ap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proved slots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6,333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14,250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Endorsed beneficiaries</a:t>
                      </a:r>
                      <a:endParaRPr sz="12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6,333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(ongoing implementation. DOLE is also requesting from BTr the reutilization of the 2021 GAA funds to settle accounts payable)</a:t>
                      </a:r>
                      <a:endParaRPr sz="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5,662 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(for implementation)</a:t>
                      </a:r>
                      <a:endParaRPr sz="800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Percentage of Accomplishment</a:t>
                      </a:r>
                      <a:endParaRPr sz="12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39.73%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79" name="Google Shape;479;p31"/>
          <p:cNvSpPr txBox="1">
            <a:spLocks noGrp="1"/>
          </p:cNvSpPr>
          <p:nvPr>
            <p:ph type="sldNum" idx="4294967295"/>
          </p:nvPr>
        </p:nvSpPr>
        <p:spPr>
          <a:xfrm>
            <a:off x="8641075" y="4944000"/>
            <a:ext cx="548700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480" name="Google Shape;480;p31"/>
          <p:cNvSpPr txBox="1">
            <a:spLocks noGrp="1"/>
          </p:cNvSpPr>
          <p:nvPr>
            <p:ph type="sldNum" idx="4294967295"/>
          </p:nvPr>
        </p:nvSpPr>
        <p:spPr>
          <a:xfrm>
            <a:off x="8641075" y="4944000"/>
            <a:ext cx="548700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481" name="Google Shape;481;p31"/>
          <p:cNvSpPr/>
          <p:nvPr/>
        </p:nvSpPr>
        <p:spPr>
          <a:xfrm>
            <a:off x="4785975" y="1460475"/>
            <a:ext cx="3982200" cy="2715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45700" tIns="92525" rIns="45700" bIns="92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ENTSUPERNEUR PROGRAM</a:t>
            </a:r>
            <a:endParaRPr sz="1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482" name="Google Shape;4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376" y="810274"/>
            <a:ext cx="3121300" cy="234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9780" y="2571750"/>
            <a:ext cx="2717076" cy="2039401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1"/>
          <p:cNvSpPr txBox="1"/>
          <p:nvPr/>
        </p:nvSpPr>
        <p:spPr>
          <a:xfrm>
            <a:off x="130525" y="865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SOCIAL SUPPORT COMPONENT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85" name="Google Shape;485;p31"/>
          <p:cNvCxnSpPr/>
          <p:nvPr/>
        </p:nvCxnSpPr>
        <p:spPr>
          <a:xfrm rot="10800000" flipH="1">
            <a:off x="219450" y="5246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t="1903"/>
          <a:stretch/>
        </p:blipFill>
        <p:spPr>
          <a:xfrm>
            <a:off x="6012800" y="1064377"/>
            <a:ext cx="2940074" cy="39566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359125" y="3913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BASIS AND PRINCIPLES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435325" y="1351700"/>
            <a:ext cx="971100" cy="599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endParaRPr sz="45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35325" y="1927116"/>
            <a:ext cx="971100" cy="2448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Comfort</a:t>
            </a:r>
            <a:endParaRPr sz="110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1520475" y="1351700"/>
            <a:ext cx="971100" cy="599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endParaRPr sz="45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1520475" y="1927116"/>
            <a:ext cx="971100" cy="2448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Accessibility</a:t>
            </a:r>
            <a:endParaRPr sz="110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2587298" y="1351700"/>
            <a:ext cx="971100" cy="599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endParaRPr sz="45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2587298" y="1927116"/>
            <a:ext cx="971100" cy="2448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Reliability</a:t>
            </a:r>
            <a:endParaRPr sz="110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3654130" y="1351700"/>
            <a:ext cx="1113000" cy="599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endParaRPr sz="45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3654130" y="1927116"/>
            <a:ext cx="1113000" cy="3972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Environmental Soundness</a:t>
            </a:r>
            <a:endParaRPr sz="110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4873349" y="1351700"/>
            <a:ext cx="971100" cy="599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endParaRPr sz="45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4873349" y="1927116"/>
            <a:ext cx="971100" cy="2448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Safety</a:t>
            </a:r>
            <a:endParaRPr sz="110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2588091" y="2171924"/>
            <a:ext cx="949500" cy="1154400"/>
          </a:xfrm>
          <a:prstGeom prst="rect">
            <a:avLst/>
          </a:prstGeom>
          <a:noFill/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“Public transport must be predictable in terms of travel time, waiting, and schedule.”</a:t>
            </a:r>
            <a:endParaRPr sz="900"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3646145" y="2324327"/>
            <a:ext cx="1113000" cy="1985700"/>
          </a:xfrm>
          <a:prstGeom prst="rect">
            <a:avLst/>
          </a:prstGeom>
          <a:noFill/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“Public transport vehicles with combustion engines must have low emissions</a:t>
            </a:r>
            <a:r>
              <a:rPr lang="en" sz="900" i="1">
                <a:latin typeface="Roboto"/>
                <a:ea typeface="Roboto"/>
                <a:cs typeface="Roboto"/>
                <a:sym typeface="Roboto"/>
              </a:rPr>
              <a:t>…</a:t>
            </a:r>
            <a:endParaRPr sz="900" i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Other preferred public transport vehicles are those using electric drivers and/or running on alternative fuels…”</a:t>
            </a:r>
            <a:endParaRPr sz="900"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4862999" y="2167284"/>
            <a:ext cx="971100" cy="1293000"/>
          </a:xfrm>
          <a:prstGeom prst="rect">
            <a:avLst/>
          </a:prstGeom>
          <a:noFill/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“All vehicles and services shall comply with national standards and international vehicle safety conventions.”</a:t>
            </a:r>
            <a:endParaRPr sz="900"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1522075" y="2167274"/>
            <a:ext cx="949500" cy="2262600"/>
          </a:xfrm>
          <a:prstGeom prst="rect">
            <a:avLst/>
          </a:prstGeom>
          <a:noFill/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“Public transport must be available in every community, with accessibility for all segments of society, including senior citizens and persons with disabilities."</a:t>
            </a:r>
            <a:endParaRPr sz="900"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435351" y="2167286"/>
            <a:ext cx="971100" cy="1569900"/>
          </a:xfrm>
          <a:prstGeom prst="rect">
            <a:avLst/>
          </a:prstGeom>
          <a:noFill/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“The vehicle is fitted with comfortable seats where passengers are able to relax, rest, and productive during the journey.”</a:t>
            </a:r>
            <a:endParaRPr sz="900" i="1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9" name="Google Shape;79;p14"/>
          <p:cNvCxnSpPr/>
          <p:nvPr/>
        </p:nvCxnSpPr>
        <p:spPr>
          <a:xfrm rot="10800000" flipH="1">
            <a:off x="448050" y="8294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2"/>
          <p:cNvSpPr txBox="1">
            <a:spLocks noGrp="1"/>
          </p:cNvSpPr>
          <p:nvPr>
            <p:ph type="sldNum" idx="4294967295"/>
          </p:nvPr>
        </p:nvSpPr>
        <p:spPr>
          <a:xfrm>
            <a:off x="8641075" y="4944000"/>
            <a:ext cx="548700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491" name="Google Shape;491;p32"/>
          <p:cNvSpPr txBox="1"/>
          <p:nvPr/>
        </p:nvSpPr>
        <p:spPr>
          <a:xfrm>
            <a:off x="298800" y="928925"/>
            <a:ext cx="499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Sama-Sama sa Arangkada Facebook Page</a:t>
            </a:r>
            <a:endParaRPr sz="150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2" name="Google Shape;4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8125" y="1434725"/>
            <a:ext cx="2626976" cy="262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6500" y="1434725"/>
            <a:ext cx="2626976" cy="262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474" y="1441400"/>
            <a:ext cx="2564124" cy="2564124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2"/>
          <p:cNvSpPr txBox="1"/>
          <p:nvPr/>
        </p:nvSpPr>
        <p:spPr>
          <a:xfrm>
            <a:off x="282925" y="2389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COMMUNICATIONS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96" name="Google Shape;496;p32"/>
          <p:cNvCxnSpPr/>
          <p:nvPr/>
        </p:nvCxnSpPr>
        <p:spPr>
          <a:xfrm rot="10800000" flipH="1">
            <a:off x="371850" y="673475"/>
            <a:ext cx="4145100" cy="87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3"/>
          <p:cNvSpPr txBox="1">
            <a:spLocks noGrp="1"/>
          </p:cNvSpPr>
          <p:nvPr>
            <p:ph type="sldNum" idx="4294967295"/>
          </p:nvPr>
        </p:nvSpPr>
        <p:spPr>
          <a:xfrm>
            <a:off x="8641075" y="4944000"/>
            <a:ext cx="548700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502" name="Google Shape;502;p33"/>
          <p:cNvSpPr txBox="1"/>
          <p:nvPr/>
        </p:nvSpPr>
        <p:spPr>
          <a:xfrm>
            <a:off x="282925" y="2389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COMMUNICATIONS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03" name="Google Shape;503;p33"/>
          <p:cNvCxnSpPr/>
          <p:nvPr/>
        </p:nvCxnSpPr>
        <p:spPr>
          <a:xfrm rot="10800000" flipH="1">
            <a:off x="371850" y="673475"/>
            <a:ext cx="4145100" cy="87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4" name="Google Shape;504;p33"/>
          <p:cNvSpPr txBox="1"/>
          <p:nvPr/>
        </p:nvSpPr>
        <p:spPr>
          <a:xfrm>
            <a:off x="371850" y="998575"/>
            <a:ext cx="2442900" cy="692700"/>
          </a:xfrm>
          <a:prstGeom prst="rect">
            <a:avLst/>
          </a:prstGeom>
          <a:solidFill>
            <a:srgbClr val="7C0F0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CAR Consultations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Baguio City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05 May 2023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5" name="Google Shape;505;p33"/>
          <p:cNvSpPr txBox="1"/>
          <p:nvPr/>
        </p:nvSpPr>
        <p:spPr>
          <a:xfrm>
            <a:off x="6288775" y="998575"/>
            <a:ext cx="2542800" cy="692700"/>
          </a:xfrm>
          <a:prstGeom prst="rect">
            <a:avLst/>
          </a:prstGeom>
          <a:solidFill>
            <a:srgbClr val="7C0F0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Region IX Consultations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Dipolog City, Zamboanga del Norte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29 June 2023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6" name="Google Shape;506;p33"/>
          <p:cNvPicPr preferRelativeResize="0"/>
          <p:nvPr/>
        </p:nvPicPr>
        <p:blipFill rotWithShape="1">
          <a:blip r:embed="rId3">
            <a:alphaModFix/>
          </a:blip>
          <a:srcRect l="2682" t="28607" r="6400"/>
          <a:stretch/>
        </p:blipFill>
        <p:spPr>
          <a:xfrm>
            <a:off x="3202800" y="1931475"/>
            <a:ext cx="2586000" cy="1522974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33"/>
          <p:cNvSpPr txBox="1"/>
          <p:nvPr/>
        </p:nvSpPr>
        <p:spPr>
          <a:xfrm>
            <a:off x="3202800" y="998575"/>
            <a:ext cx="2586000" cy="692700"/>
          </a:xfrm>
          <a:prstGeom prst="rect">
            <a:avLst/>
          </a:prstGeom>
          <a:solidFill>
            <a:srgbClr val="7C0F0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Region IV-B Consultations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Calapan City, Mindoro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21-22 June 2023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8" name="Google Shape;508;p33"/>
          <p:cNvPicPr preferRelativeResize="0"/>
          <p:nvPr/>
        </p:nvPicPr>
        <p:blipFill rotWithShape="1">
          <a:blip r:embed="rId4">
            <a:alphaModFix/>
          </a:blip>
          <a:srcRect t="-5264" b="-9178"/>
          <a:stretch/>
        </p:blipFill>
        <p:spPr>
          <a:xfrm>
            <a:off x="6156150" y="1862487"/>
            <a:ext cx="2808050" cy="165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3"/>
          <p:cNvPicPr preferRelativeResize="0"/>
          <p:nvPr/>
        </p:nvPicPr>
        <p:blipFill rotWithShape="1">
          <a:blip r:embed="rId5">
            <a:alphaModFix/>
          </a:blip>
          <a:srcRect l="4276" t="12811" r="3761" b="10747"/>
          <a:stretch/>
        </p:blipFill>
        <p:spPr>
          <a:xfrm>
            <a:off x="378700" y="1928875"/>
            <a:ext cx="2442900" cy="15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4"/>
          <p:cNvSpPr txBox="1"/>
          <p:nvPr/>
        </p:nvSpPr>
        <p:spPr>
          <a:xfrm>
            <a:off x="854863" y="3083975"/>
            <a:ext cx="15534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C4587"/>
                </a:solidFill>
                <a:latin typeface="Roboto"/>
                <a:ea typeface="Roboto"/>
                <a:cs typeface="Roboto"/>
                <a:sym typeface="Roboto"/>
              </a:rPr>
              <a:t>Streamline process and requirements</a:t>
            </a:r>
            <a:endParaRPr sz="1200" b="1" u="sng">
              <a:solidFill>
                <a:srgbClr val="1C458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5" name="Google Shape;515;p34"/>
          <p:cNvSpPr txBox="1"/>
          <p:nvPr/>
        </p:nvSpPr>
        <p:spPr>
          <a:xfrm>
            <a:off x="282925" y="3151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WAYS FORWARD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16" name="Google Shape;516;p34"/>
          <p:cNvCxnSpPr/>
          <p:nvPr/>
        </p:nvCxnSpPr>
        <p:spPr>
          <a:xfrm rot="10800000" flipH="1">
            <a:off x="371850" y="7532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7" name="Google Shape;51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89" y="1472725"/>
            <a:ext cx="1717325" cy="17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8375" y="1556400"/>
            <a:ext cx="1474825" cy="147482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4"/>
          <p:cNvSpPr txBox="1"/>
          <p:nvPr/>
        </p:nvSpPr>
        <p:spPr>
          <a:xfrm>
            <a:off x="4927538" y="3113850"/>
            <a:ext cx="15534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C4587"/>
                </a:solidFill>
                <a:latin typeface="Roboto"/>
                <a:ea typeface="Roboto"/>
                <a:cs typeface="Roboto"/>
                <a:sym typeface="Roboto"/>
              </a:rPr>
              <a:t>Establish feedback mechanism</a:t>
            </a:r>
            <a:endParaRPr sz="1200" b="1" u="sng">
              <a:solidFill>
                <a:srgbClr val="1C458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20" name="Google Shape;52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7625" y="1593975"/>
            <a:ext cx="1474825" cy="147482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34"/>
          <p:cNvSpPr txBox="1"/>
          <p:nvPr/>
        </p:nvSpPr>
        <p:spPr>
          <a:xfrm>
            <a:off x="2892838" y="3113850"/>
            <a:ext cx="15534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C4587"/>
                </a:solidFill>
                <a:latin typeface="Roboto"/>
                <a:ea typeface="Roboto"/>
                <a:cs typeface="Roboto"/>
                <a:sym typeface="Roboto"/>
              </a:rPr>
              <a:t>Establish realistic targets</a:t>
            </a:r>
            <a:endParaRPr sz="1200" b="1" u="sng">
              <a:solidFill>
                <a:srgbClr val="1C458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22" name="Google Shape;522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3025" y="1440913"/>
            <a:ext cx="1553400" cy="155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34"/>
          <p:cNvSpPr txBox="1"/>
          <p:nvPr/>
        </p:nvSpPr>
        <p:spPr>
          <a:xfrm>
            <a:off x="6949538" y="3113850"/>
            <a:ext cx="15534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C4587"/>
                </a:solidFill>
                <a:latin typeface="Roboto"/>
                <a:ea typeface="Roboto"/>
                <a:cs typeface="Roboto"/>
                <a:sym typeface="Roboto"/>
              </a:rPr>
              <a:t>Institutionalization of the Program</a:t>
            </a:r>
            <a:endParaRPr sz="1200" b="1" u="sng">
              <a:solidFill>
                <a:srgbClr val="1C458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8" name="Google Shape;528;p35"/>
          <p:cNvCxnSpPr/>
          <p:nvPr/>
        </p:nvCxnSpPr>
        <p:spPr>
          <a:xfrm>
            <a:off x="75" y="592925"/>
            <a:ext cx="4366200" cy="18900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29" name="Google Shape;529;p35"/>
          <p:cNvGrpSpPr/>
          <p:nvPr/>
        </p:nvGrpSpPr>
        <p:grpSpPr>
          <a:xfrm>
            <a:off x="0" y="266290"/>
            <a:ext cx="4366186" cy="271567"/>
            <a:chOff x="0" y="348997"/>
            <a:chExt cx="7976225" cy="415813"/>
          </a:xfrm>
        </p:grpSpPr>
        <p:sp>
          <p:nvSpPr>
            <p:cNvPr id="530" name="Google Shape;530;p35"/>
            <p:cNvSpPr/>
            <p:nvPr/>
          </p:nvSpPr>
          <p:spPr>
            <a:xfrm>
              <a:off x="357890" y="349009"/>
              <a:ext cx="7340700" cy="4158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0" y="349009"/>
              <a:ext cx="7340700" cy="415800"/>
            </a:xfrm>
            <a:prstGeom prst="rect">
              <a:avLst/>
            </a:prstGeom>
            <a:solidFill>
              <a:srgbClr val="8520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" sz="135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FOR QUESTIONS  AND CLARIFICATIONS</a:t>
              </a:r>
              <a:endParaRPr sz="135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32" name="Google Shape;532;p35"/>
            <p:cNvSpPr/>
            <p:nvPr/>
          </p:nvSpPr>
          <p:spPr>
            <a:xfrm flipH="1">
              <a:off x="7698725" y="348997"/>
              <a:ext cx="277500" cy="415800"/>
            </a:xfrm>
            <a:prstGeom prst="rect">
              <a:avLst/>
            </a:pr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3" name="Google Shape;533;p35"/>
          <p:cNvSpPr txBox="1"/>
          <p:nvPr/>
        </p:nvSpPr>
        <p:spPr>
          <a:xfrm>
            <a:off x="3284775" y="1568775"/>
            <a:ext cx="5176200" cy="225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1469"/>
                </a:solidFill>
                <a:latin typeface="Montserrat"/>
                <a:ea typeface="Montserrat"/>
                <a:cs typeface="Montserrat"/>
                <a:sym typeface="Montserrat"/>
              </a:rPr>
              <a:t>Joyce S. Rivera</a:t>
            </a:r>
            <a:endParaRPr sz="3600" b="1">
              <a:solidFill>
                <a:srgbClr val="00146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1469"/>
                </a:solidFill>
                <a:latin typeface="Montserrat"/>
                <a:ea typeface="Montserrat"/>
                <a:cs typeface="Montserrat"/>
                <a:sym typeface="Montserrat"/>
              </a:rPr>
              <a:t>OIC Program Manager</a:t>
            </a:r>
            <a:endParaRPr sz="2000">
              <a:solidFill>
                <a:srgbClr val="00146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1469"/>
                </a:solidFill>
                <a:latin typeface="Montserrat"/>
                <a:ea typeface="Montserrat"/>
                <a:cs typeface="Montserrat"/>
                <a:sym typeface="Montserrat"/>
              </a:rPr>
              <a:t>PUV Modernization Program</a:t>
            </a:r>
            <a:endParaRPr sz="2000">
              <a:solidFill>
                <a:srgbClr val="00146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1469"/>
                </a:solidFill>
                <a:latin typeface="Montserrat"/>
                <a:ea typeface="Montserrat"/>
                <a:cs typeface="Montserrat"/>
                <a:sym typeface="Montserrat"/>
              </a:rPr>
              <a:t>National Program Management Office</a:t>
            </a:r>
            <a:endParaRPr sz="2000">
              <a:solidFill>
                <a:srgbClr val="00146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1469"/>
                </a:solidFill>
                <a:latin typeface="Montserrat"/>
                <a:ea typeface="Montserrat"/>
                <a:cs typeface="Montserrat"/>
                <a:sym typeface="Montserrat"/>
              </a:rPr>
              <a:t>Department of Transportation</a:t>
            </a:r>
            <a:endParaRPr sz="2000">
              <a:solidFill>
                <a:srgbClr val="00146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1469"/>
                </a:solidFill>
                <a:latin typeface="Montserrat"/>
                <a:ea typeface="Montserrat"/>
                <a:cs typeface="Montserrat"/>
                <a:sym typeface="Montserrat"/>
              </a:rPr>
              <a:t>jsrivera.dotr@gmail.com</a:t>
            </a:r>
            <a:endParaRPr sz="2000">
              <a:solidFill>
                <a:srgbClr val="00146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4" name="Google Shape;53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450" y="1675750"/>
            <a:ext cx="2088075" cy="199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6"/>
          <p:cNvSpPr txBox="1">
            <a:spLocks noGrp="1"/>
          </p:cNvSpPr>
          <p:nvPr>
            <p:ph type="ctrTitle"/>
          </p:nvPr>
        </p:nvSpPr>
        <p:spPr>
          <a:xfrm>
            <a:off x="298625" y="1869675"/>
            <a:ext cx="4173300" cy="14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sz="4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0" name="Google Shape;54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825" y="382907"/>
            <a:ext cx="862755" cy="86275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36"/>
          <p:cNvSpPr txBox="1">
            <a:spLocks noGrp="1"/>
          </p:cNvSpPr>
          <p:nvPr>
            <p:ph type="ctrTitle"/>
          </p:nvPr>
        </p:nvSpPr>
        <p:spPr>
          <a:xfrm>
            <a:off x="1316125" y="104025"/>
            <a:ext cx="5321400" cy="14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DEPARTMENT OF TRANSPORTATION</a:t>
            </a:r>
            <a:endParaRPr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ROAD TRANSPORT AND INFRASTRUCTURE</a:t>
            </a:r>
            <a:endParaRPr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l="44691" t="6923" r="6894" b="7172"/>
          <a:stretch/>
        </p:blipFill>
        <p:spPr>
          <a:xfrm>
            <a:off x="4563021" y="1202675"/>
            <a:ext cx="4514555" cy="354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 rotWithShape="1">
          <a:blip r:embed="rId3">
            <a:alphaModFix/>
          </a:blip>
          <a:srcRect l="44691" t="6923" r="6894" b="7172"/>
          <a:stretch/>
        </p:blipFill>
        <p:spPr>
          <a:xfrm flipH="1">
            <a:off x="281450" y="1202675"/>
            <a:ext cx="4514555" cy="35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/>
          <p:nvPr/>
        </p:nvSpPr>
        <p:spPr>
          <a:xfrm>
            <a:off x="3469461" y="2000610"/>
            <a:ext cx="2473200" cy="1945200"/>
          </a:xfrm>
          <a:prstGeom prst="ellipse">
            <a:avLst/>
          </a:prstGeom>
          <a:solidFill>
            <a:srgbClr val="D9D9D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/>
          <p:nvPr/>
        </p:nvSpPr>
        <p:spPr>
          <a:xfrm>
            <a:off x="3615105" y="2122486"/>
            <a:ext cx="2162700" cy="1701300"/>
          </a:xfrm>
          <a:prstGeom prst="ellipse">
            <a:avLst/>
          </a:prstGeom>
          <a:solidFill>
            <a:srgbClr val="07376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5"/>
          <p:cNvSpPr txBox="1"/>
          <p:nvPr/>
        </p:nvSpPr>
        <p:spPr>
          <a:xfrm>
            <a:off x="3267896" y="2717403"/>
            <a:ext cx="28572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PUVMP</a:t>
            </a:r>
            <a:endParaRPr sz="1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844528" y="1259447"/>
            <a:ext cx="26823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REGULATORY </a:t>
            </a:r>
            <a:endParaRPr sz="10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REFORM</a:t>
            </a:r>
            <a:endParaRPr sz="10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424401" y="1989450"/>
            <a:ext cx="18969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LOCAL PUBLIC </a:t>
            </a:r>
            <a:endParaRPr sz="10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TRANSPORT ROUTE PLAN</a:t>
            </a:r>
            <a:endParaRPr sz="10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424392" y="2719453"/>
            <a:ext cx="17130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ROUTE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RATIONALIZATION</a:t>
            </a:r>
            <a:endParaRPr sz="10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742398" y="3473753"/>
            <a:ext cx="15321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FLEET </a:t>
            </a:r>
            <a:endParaRPr sz="100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MODERNIZATION</a:t>
            </a:r>
            <a:endParaRPr sz="100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1366508" y="4204037"/>
            <a:ext cx="1638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INDUSTRY CONSOLIDATION</a:t>
            </a:r>
            <a:endParaRPr sz="100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5778065" y="1342650"/>
            <a:ext cx="26823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FINANCING</a:t>
            </a:r>
            <a:endParaRPr sz="100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6945802" y="2000596"/>
            <a:ext cx="20217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VEHICLE </a:t>
            </a:r>
            <a:endParaRPr sz="100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USEFUL LIFE</a:t>
            </a:r>
            <a:endParaRPr sz="100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7048783" y="3497232"/>
            <a:ext cx="16383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STAKEHOLDER </a:t>
            </a:r>
            <a:endParaRPr sz="100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SUPPORT</a:t>
            </a:r>
            <a:endParaRPr sz="100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5819575" y="4277014"/>
            <a:ext cx="26823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COMMUNICATION</a:t>
            </a:r>
            <a:endParaRPr sz="100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8629" y="1377096"/>
            <a:ext cx="330281" cy="24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8439" y="2117912"/>
            <a:ext cx="326774" cy="24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37300" y="2827970"/>
            <a:ext cx="326774" cy="24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18441" y="3581339"/>
            <a:ext cx="379661" cy="281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48892" y="4330826"/>
            <a:ext cx="246364" cy="18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92371" y="4384002"/>
            <a:ext cx="246364" cy="1826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" name="Google Shape;104;p15"/>
          <p:cNvGrpSpPr/>
          <p:nvPr/>
        </p:nvGrpSpPr>
        <p:grpSpPr>
          <a:xfrm>
            <a:off x="5909909" y="1368711"/>
            <a:ext cx="389676" cy="274380"/>
            <a:chOff x="809650" y="3280175"/>
            <a:chExt cx="962400" cy="962400"/>
          </a:xfrm>
        </p:grpSpPr>
        <p:pic>
          <p:nvPicPr>
            <p:cNvPr id="105" name="Google Shape;105;p1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09650" y="3280175"/>
              <a:ext cx="962400" cy="962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Google Shape;106;p15"/>
            <p:cNvSpPr/>
            <p:nvPr/>
          </p:nvSpPr>
          <p:spPr>
            <a:xfrm>
              <a:off x="850400" y="3657025"/>
              <a:ext cx="307500" cy="374100"/>
            </a:xfrm>
            <a:prstGeom prst="ellipse">
              <a:avLst/>
            </a:prstGeom>
            <a:solidFill>
              <a:srgbClr val="FCD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7" name="Google Shape;107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64073" y="2081258"/>
            <a:ext cx="440580" cy="31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70625" y="2849484"/>
            <a:ext cx="379663" cy="27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64064" y="3573702"/>
            <a:ext cx="389633" cy="2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39575" y="4322486"/>
            <a:ext cx="330290" cy="238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/>
          <p:nvPr/>
        </p:nvSpPr>
        <p:spPr>
          <a:xfrm>
            <a:off x="3685568" y="3101594"/>
            <a:ext cx="20217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5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COMPONENTS</a:t>
            </a:r>
            <a:endParaRPr sz="150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7356074" y="2717452"/>
            <a:ext cx="16383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INITIAL </a:t>
            </a:r>
            <a:endParaRPr sz="1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IMPLEMENTATION</a:t>
            </a:r>
            <a:endParaRPr sz="100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359125" y="3913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COMPONENTS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4" name="Google Shape;114;p15"/>
          <p:cNvCxnSpPr/>
          <p:nvPr/>
        </p:nvCxnSpPr>
        <p:spPr>
          <a:xfrm rot="10800000" flipH="1">
            <a:off x="448050" y="8294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/>
          <p:nvPr/>
        </p:nvSpPr>
        <p:spPr>
          <a:xfrm>
            <a:off x="2063250" y="1106125"/>
            <a:ext cx="5337000" cy="3639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6"/>
          <p:cNvSpPr/>
          <p:nvPr/>
        </p:nvSpPr>
        <p:spPr>
          <a:xfrm>
            <a:off x="2699250" y="1714500"/>
            <a:ext cx="3940500" cy="23919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/>
          <p:nvPr/>
        </p:nvSpPr>
        <p:spPr>
          <a:xfrm>
            <a:off x="3279975" y="2239900"/>
            <a:ext cx="2737800" cy="13827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6"/>
          <p:cNvSpPr/>
          <p:nvPr/>
        </p:nvSpPr>
        <p:spPr>
          <a:xfrm>
            <a:off x="3950199" y="2800125"/>
            <a:ext cx="1323900" cy="2709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DOTr Road</a:t>
            </a:r>
            <a:endParaRPr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" name="Google Shape;123;p16"/>
          <p:cNvSpPr/>
          <p:nvPr/>
        </p:nvSpPr>
        <p:spPr>
          <a:xfrm>
            <a:off x="3538072" y="2412208"/>
            <a:ext cx="1022100" cy="2292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oppins"/>
                <a:ea typeface="Poppins"/>
                <a:cs typeface="Poppins"/>
                <a:sym typeface="Poppins"/>
              </a:rPr>
              <a:t>DOTr Planning</a:t>
            </a:r>
            <a:endParaRPr sz="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" name="Google Shape;124;p16"/>
          <p:cNvSpPr/>
          <p:nvPr/>
        </p:nvSpPr>
        <p:spPr>
          <a:xfrm>
            <a:off x="4754496" y="3229762"/>
            <a:ext cx="1022100" cy="2292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LTFRB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3565250" y="3229762"/>
            <a:ext cx="1022100" cy="2292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OTC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4733045" y="2412200"/>
            <a:ext cx="1022100" cy="2292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LTO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" name="Google Shape;127;p16"/>
          <p:cNvSpPr/>
          <p:nvPr/>
        </p:nvSpPr>
        <p:spPr>
          <a:xfrm>
            <a:off x="2491750" y="4312650"/>
            <a:ext cx="1119000" cy="2292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Legislators</a:t>
            </a:r>
            <a:endParaRPr sz="12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3778175" y="4312650"/>
            <a:ext cx="1119000" cy="2292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Academe</a:t>
            </a:r>
            <a:endParaRPr sz="12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" name="Google Shape;129;p16"/>
          <p:cNvSpPr/>
          <p:nvPr/>
        </p:nvSpPr>
        <p:spPr>
          <a:xfrm>
            <a:off x="3032674" y="3733100"/>
            <a:ext cx="814800" cy="2292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TESDA</a:t>
            </a:r>
            <a:endParaRPr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" name="Google Shape;130;p16"/>
          <p:cNvSpPr/>
          <p:nvPr/>
        </p:nvSpPr>
        <p:spPr>
          <a:xfrm>
            <a:off x="3947074" y="3733100"/>
            <a:ext cx="814800" cy="2292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DOLE</a:t>
            </a:r>
            <a:endParaRPr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4878687" y="3729000"/>
            <a:ext cx="670200" cy="2292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DTI</a:t>
            </a:r>
            <a:endParaRPr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5665700" y="3733100"/>
            <a:ext cx="670200" cy="2292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SEC</a:t>
            </a:r>
            <a:endParaRPr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4997375" y="4312650"/>
            <a:ext cx="1933500" cy="2292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Financing Institutions</a:t>
            </a:r>
            <a:endParaRPr sz="12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3017886" y="1897325"/>
            <a:ext cx="814800" cy="2292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DENR</a:t>
            </a:r>
            <a:endParaRPr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" name="Google Shape;135;p16"/>
          <p:cNvSpPr/>
          <p:nvPr/>
        </p:nvSpPr>
        <p:spPr>
          <a:xfrm>
            <a:off x="3932286" y="1897325"/>
            <a:ext cx="814800" cy="2292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DOST</a:t>
            </a:r>
            <a:endParaRPr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" name="Google Shape;136;p16"/>
          <p:cNvSpPr/>
          <p:nvPr/>
        </p:nvSpPr>
        <p:spPr>
          <a:xfrm>
            <a:off x="4863900" y="1893225"/>
            <a:ext cx="670200" cy="2292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DILG</a:t>
            </a:r>
            <a:endParaRPr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7" name="Google Shape;137;p16"/>
          <p:cNvSpPr/>
          <p:nvPr/>
        </p:nvSpPr>
        <p:spPr>
          <a:xfrm>
            <a:off x="2491750" y="1264650"/>
            <a:ext cx="2337300" cy="2292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Civil society organizations</a:t>
            </a:r>
            <a:endParaRPr sz="12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8" name="Google Shape;138;p16"/>
          <p:cNvSpPr/>
          <p:nvPr/>
        </p:nvSpPr>
        <p:spPr>
          <a:xfrm>
            <a:off x="5022750" y="1264650"/>
            <a:ext cx="1933500" cy="2292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Private stakeholders</a:t>
            </a:r>
            <a:endParaRPr sz="12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9" name="Google Shape;139;p16"/>
          <p:cNvSpPr/>
          <p:nvPr/>
        </p:nvSpPr>
        <p:spPr>
          <a:xfrm>
            <a:off x="5650913" y="1897325"/>
            <a:ext cx="670200" cy="2292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CDA</a:t>
            </a:r>
            <a:endParaRPr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0" name="Google Shape;140;p16"/>
          <p:cNvSpPr txBox="1"/>
          <p:nvPr/>
        </p:nvSpPr>
        <p:spPr>
          <a:xfrm>
            <a:off x="359125" y="3913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Organizational Linkages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1" name="Google Shape;141;p16"/>
          <p:cNvCxnSpPr/>
          <p:nvPr/>
        </p:nvCxnSpPr>
        <p:spPr>
          <a:xfrm rot="10800000" flipH="1">
            <a:off x="448050" y="8294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7"/>
          <p:cNvSpPr txBox="1"/>
          <p:nvPr/>
        </p:nvSpPr>
        <p:spPr>
          <a:xfrm>
            <a:off x="3467100" y="3185150"/>
            <a:ext cx="25908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Call for Position Papers from various stakeholders on the comments and suggestions for PUVMP Implementation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17"/>
          <p:cNvSpPr txBox="1"/>
          <p:nvPr/>
        </p:nvSpPr>
        <p:spPr>
          <a:xfrm>
            <a:off x="359125" y="3913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REGULATORY REFORM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8" name="Google Shape;148;p17"/>
          <p:cNvCxnSpPr/>
          <p:nvPr/>
        </p:nvCxnSpPr>
        <p:spPr>
          <a:xfrm rot="10800000" flipH="1">
            <a:off x="448050" y="8294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9" name="Google Shape;149;p17"/>
          <p:cNvPicPr preferRelativeResize="0"/>
          <p:nvPr/>
        </p:nvPicPr>
        <p:blipFill rotWithShape="1">
          <a:blip r:embed="rId3">
            <a:alphaModFix/>
          </a:blip>
          <a:srcRect b="9974"/>
          <a:stretch/>
        </p:blipFill>
        <p:spPr>
          <a:xfrm>
            <a:off x="1114425" y="1523950"/>
            <a:ext cx="1937425" cy="174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7200" y="1589238"/>
            <a:ext cx="1530749" cy="153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7100" y="1525675"/>
            <a:ext cx="1657875" cy="16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7"/>
          <p:cNvSpPr txBox="1"/>
          <p:nvPr/>
        </p:nvSpPr>
        <p:spPr>
          <a:xfrm>
            <a:off x="768325" y="3190875"/>
            <a:ext cx="2590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Constitution of an Interim Program Steering Committee (PSC) and Technical Working Group (TWG) 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17"/>
          <p:cNvSpPr txBox="1"/>
          <p:nvPr/>
        </p:nvSpPr>
        <p:spPr>
          <a:xfrm>
            <a:off x="6115050" y="3185150"/>
            <a:ext cx="2503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Conduct of and attendance to stakeholder consultations, meetings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8" name="Google Shape;158;p18"/>
          <p:cNvCxnSpPr/>
          <p:nvPr/>
        </p:nvCxnSpPr>
        <p:spPr>
          <a:xfrm>
            <a:off x="2446138" y="1139851"/>
            <a:ext cx="4765200" cy="6000"/>
          </a:xfrm>
          <a:prstGeom prst="straightConnector1">
            <a:avLst/>
          </a:prstGeom>
          <a:noFill/>
          <a:ln w="9525" cap="flat" cmpd="sng">
            <a:solidFill>
              <a:srgbClr val="07376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59" name="Google Shape;159;p18"/>
          <p:cNvCxnSpPr>
            <a:endCxn id="160" idx="1"/>
          </p:cNvCxnSpPr>
          <p:nvPr/>
        </p:nvCxnSpPr>
        <p:spPr>
          <a:xfrm rot="10800000" flipH="1">
            <a:off x="2598525" y="1497500"/>
            <a:ext cx="5405400" cy="8400"/>
          </a:xfrm>
          <a:prstGeom prst="straightConnector1">
            <a:avLst/>
          </a:prstGeom>
          <a:noFill/>
          <a:ln w="9525" cap="flat" cmpd="sng">
            <a:solidFill>
              <a:srgbClr val="07376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1" name="Google Shape;161;p18"/>
          <p:cNvCxnSpPr>
            <a:stCxn id="162" idx="1"/>
            <a:endCxn id="163" idx="3"/>
          </p:cNvCxnSpPr>
          <p:nvPr/>
        </p:nvCxnSpPr>
        <p:spPr>
          <a:xfrm>
            <a:off x="4080700" y="3822321"/>
            <a:ext cx="2488200" cy="7200"/>
          </a:xfrm>
          <a:prstGeom prst="straightConnector1">
            <a:avLst/>
          </a:prstGeom>
          <a:noFill/>
          <a:ln w="9525" cap="flat" cmpd="sng">
            <a:solidFill>
              <a:srgbClr val="07376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4" name="Google Shape;164;p18"/>
          <p:cNvCxnSpPr>
            <a:stCxn id="165" idx="1"/>
          </p:cNvCxnSpPr>
          <p:nvPr/>
        </p:nvCxnSpPr>
        <p:spPr>
          <a:xfrm rot="10800000" flipH="1">
            <a:off x="5017225" y="4202804"/>
            <a:ext cx="2478000" cy="5400"/>
          </a:xfrm>
          <a:prstGeom prst="straightConnector1">
            <a:avLst/>
          </a:prstGeom>
          <a:noFill/>
          <a:ln w="9525" cap="flat" cmpd="sng">
            <a:solidFill>
              <a:srgbClr val="07376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6" name="Google Shape;166;p18"/>
          <p:cNvCxnSpPr/>
          <p:nvPr/>
        </p:nvCxnSpPr>
        <p:spPr>
          <a:xfrm>
            <a:off x="2446125" y="3497290"/>
            <a:ext cx="4765200" cy="6000"/>
          </a:xfrm>
          <a:prstGeom prst="straightConnector1">
            <a:avLst/>
          </a:prstGeom>
          <a:noFill/>
          <a:ln w="9525" cap="flat" cmpd="sng">
            <a:solidFill>
              <a:srgbClr val="07376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7" name="Google Shape;167;p18"/>
          <p:cNvCxnSpPr/>
          <p:nvPr/>
        </p:nvCxnSpPr>
        <p:spPr>
          <a:xfrm>
            <a:off x="767250" y="2374172"/>
            <a:ext cx="4765200" cy="6000"/>
          </a:xfrm>
          <a:prstGeom prst="straightConnector1">
            <a:avLst/>
          </a:prstGeom>
          <a:noFill/>
          <a:ln w="9525" cap="flat" cmpd="sng">
            <a:solidFill>
              <a:srgbClr val="07376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8" name="Google Shape;168;p18"/>
          <p:cNvCxnSpPr/>
          <p:nvPr/>
        </p:nvCxnSpPr>
        <p:spPr>
          <a:xfrm>
            <a:off x="1343525" y="1764233"/>
            <a:ext cx="6060600" cy="6000"/>
          </a:xfrm>
          <a:prstGeom prst="straightConnector1">
            <a:avLst/>
          </a:prstGeom>
          <a:noFill/>
          <a:ln w="9525" cap="flat" cmpd="sng">
            <a:solidFill>
              <a:srgbClr val="07376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9" name="Google Shape;169;p18"/>
          <p:cNvCxnSpPr>
            <a:endCxn id="170" idx="1"/>
          </p:cNvCxnSpPr>
          <p:nvPr/>
        </p:nvCxnSpPr>
        <p:spPr>
          <a:xfrm rot="10800000" flipH="1">
            <a:off x="2446125" y="3173900"/>
            <a:ext cx="5481600" cy="15300"/>
          </a:xfrm>
          <a:prstGeom prst="straightConnector1">
            <a:avLst/>
          </a:prstGeom>
          <a:noFill/>
          <a:ln w="9525" cap="flat" cmpd="sng">
            <a:solidFill>
              <a:srgbClr val="07376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18"/>
          <p:cNvCxnSpPr/>
          <p:nvPr/>
        </p:nvCxnSpPr>
        <p:spPr>
          <a:xfrm>
            <a:off x="1990500" y="2722091"/>
            <a:ext cx="4765200" cy="6000"/>
          </a:xfrm>
          <a:prstGeom prst="straightConnector1">
            <a:avLst/>
          </a:prstGeom>
          <a:noFill/>
          <a:ln w="9525" cap="flat" cmpd="sng">
            <a:solidFill>
              <a:srgbClr val="073763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2" name="Google Shape;172;p18"/>
          <p:cNvSpPr/>
          <p:nvPr/>
        </p:nvSpPr>
        <p:spPr>
          <a:xfrm>
            <a:off x="198450" y="1244138"/>
            <a:ext cx="1126500" cy="3054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IRIP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LTFRB MC 2017-29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18"/>
          <p:cNvSpPr/>
          <p:nvPr/>
        </p:nvSpPr>
        <p:spPr>
          <a:xfrm>
            <a:off x="198450" y="1584901"/>
            <a:ext cx="1126500" cy="3054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Terminals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LTFRB MC 2017-30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18"/>
          <p:cNvSpPr/>
          <p:nvPr/>
        </p:nvSpPr>
        <p:spPr>
          <a:xfrm>
            <a:off x="4179175" y="1683833"/>
            <a:ext cx="1055700" cy="172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2020-21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18"/>
          <p:cNvSpPr/>
          <p:nvPr/>
        </p:nvSpPr>
        <p:spPr>
          <a:xfrm>
            <a:off x="198450" y="1925664"/>
            <a:ext cx="1126500" cy="3054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Max. Distance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LTFRB MC 2017-31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18"/>
          <p:cNvSpPr/>
          <p:nvPr/>
        </p:nvSpPr>
        <p:spPr>
          <a:xfrm>
            <a:off x="198450" y="903375"/>
            <a:ext cx="1126500" cy="3054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Safety Officer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LTFRB MC 2017-28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18"/>
          <p:cNvSpPr/>
          <p:nvPr/>
        </p:nvSpPr>
        <p:spPr>
          <a:xfrm>
            <a:off x="198450" y="562612"/>
            <a:ext cx="1126500" cy="3054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Garage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LTFRB MC 2017-29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18"/>
          <p:cNvSpPr/>
          <p:nvPr/>
        </p:nvSpPr>
        <p:spPr>
          <a:xfrm>
            <a:off x="198450" y="2260160"/>
            <a:ext cx="1126500" cy="3054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LPTRP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DILG-DOTr JMC 1, S. 2017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18"/>
          <p:cNvSpPr/>
          <p:nvPr/>
        </p:nvSpPr>
        <p:spPr>
          <a:xfrm>
            <a:off x="1536725" y="2286582"/>
            <a:ext cx="1126500" cy="172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DILG MC 2018-60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18"/>
          <p:cNvSpPr/>
          <p:nvPr/>
        </p:nvSpPr>
        <p:spPr>
          <a:xfrm>
            <a:off x="118300" y="4607253"/>
            <a:ext cx="1187400" cy="106800"/>
          </a:xfrm>
          <a:prstGeom prst="roundRect">
            <a:avLst>
              <a:gd name="adj" fmla="val 16667"/>
            </a:avLst>
          </a:prstGeom>
          <a:solidFill>
            <a:srgbClr val="990000"/>
          </a:solidFill>
          <a:ln w="190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2017</a:t>
            </a:r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18"/>
          <p:cNvSpPr/>
          <p:nvPr/>
        </p:nvSpPr>
        <p:spPr>
          <a:xfrm>
            <a:off x="1430075" y="4607253"/>
            <a:ext cx="1187400" cy="106800"/>
          </a:xfrm>
          <a:prstGeom prst="roundRect">
            <a:avLst>
              <a:gd name="adj" fmla="val 16667"/>
            </a:avLst>
          </a:prstGeom>
          <a:solidFill>
            <a:srgbClr val="990000"/>
          </a:solidFill>
          <a:ln w="190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2018</a:t>
            </a:r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18"/>
          <p:cNvSpPr/>
          <p:nvPr/>
        </p:nvSpPr>
        <p:spPr>
          <a:xfrm>
            <a:off x="2725475" y="4607253"/>
            <a:ext cx="1187400" cy="106800"/>
          </a:xfrm>
          <a:prstGeom prst="roundRect">
            <a:avLst>
              <a:gd name="adj" fmla="val 16667"/>
            </a:avLst>
          </a:prstGeom>
          <a:solidFill>
            <a:srgbClr val="990000"/>
          </a:solidFill>
          <a:ln w="190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2019</a:t>
            </a:r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p18"/>
          <p:cNvSpPr/>
          <p:nvPr/>
        </p:nvSpPr>
        <p:spPr>
          <a:xfrm>
            <a:off x="4004500" y="4607253"/>
            <a:ext cx="1187400" cy="106800"/>
          </a:xfrm>
          <a:prstGeom prst="roundRect">
            <a:avLst>
              <a:gd name="adj" fmla="val 16667"/>
            </a:avLst>
          </a:prstGeom>
          <a:solidFill>
            <a:srgbClr val="990000"/>
          </a:solidFill>
          <a:ln w="190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2020</a:t>
            </a:r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" name="Google Shape;184;p18"/>
          <p:cNvSpPr/>
          <p:nvPr/>
        </p:nvSpPr>
        <p:spPr>
          <a:xfrm>
            <a:off x="5316275" y="4607253"/>
            <a:ext cx="1187400" cy="106800"/>
          </a:xfrm>
          <a:prstGeom prst="roundRect">
            <a:avLst>
              <a:gd name="adj" fmla="val 16667"/>
            </a:avLst>
          </a:prstGeom>
          <a:solidFill>
            <a:srgbClr val="990000"/>
          </a:solidFill>
          <a:ln w="190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p18"/>
          <p:cNvSpPr/>
          <p:nvPr/>
        </p:nvSpPr>
        <p:spPr>
          <a:xfrm>
            <a:off x="6611675" y="4607253"/>
            <a:ext cx="1187400" cy="106800"/>
          </a:xfrm>
          <a:prstGeom prst="roundRect">
            <a:avLst>
              <a:gd name="adj" fmla="val 16667"/>
            </a:avLst>
          </a:prstGeom>
          <a:solidFill>
            <a:srgbClr val="990000"/>
          </a:solidFill>
          <a:ln w="190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2022</a:t>
            </a:r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18"/>
          <p:cNvSpPr/>
          <p:nvPr/>
        </p:nvSpPr>
        <p:spPr>
          <a:xfrm>
            <a:off x="1528525" y="2523002"/>
            <a:ext cx="1126500" cy="4101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Initial Imp.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LTFRB MC 2018-006, 2018-013, 2018-14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18"/>
          <p:cNvSpPr/>
          <p:nvPr/>
        </p:nvSpPr>
        <p:spPr>
          <a:xfrm>
            <a:off x="1528538" y="2975604"/>
            <a:ext cx="1126500" cy="3054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CPC Conso.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LTFRB MC 2018-8, 2018-10 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18"/>
          <p:cNvSpPr/>
          <p:nvPr/>
        </p:nvSpPr>
        <p:spPr>
          <a:xfrm>
            <a:off x="1528525" y="3323619"/>
            <a:ext cx="1126500" cy="3054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Operator Selection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LTFRB MC 2018-9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18"/>
          <p:cNvSpPr/>
          <p:nvPr/>
        </p:nvSpPr>
        <p:spPr>
          <a:xfrm>
            <a:off x="4080700" y="3669621"/>
            <a:ext cx="1004700" cy="3054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Scrappage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DOTr DO 2020-021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18"/>
          <p:cNvSpPr/>
          <p:nvPr/>
        </p:nvSpPr>
        <p:spPr>
          <a:xfrm>
            <a:off x="5017225" y="4055504"/>
            <a:ext cx="1807200" cy="3054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PUV Specs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LTFRB MC 2021-2, 2021-15, LTFRB BR 68, S. 2021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p18"/>
          <p:cNvSpPr/>
          <p:nvPr/>
        </p:nvSpPr>
        <p:spPr>
          <a:xfrm>
            <a:off x="5413675" y="2286573"/>
            <a:ext cx="1126500" cy="172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DILG MC 2021-139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18"/>
          <p:cNvSpPr/>
          <p:nvPr/>
        </p:nvSpPr>
        <p:spPr>
          <a:xfrm>
            <a:off x="2823925" y="2627601"/>
            <a:ext cx="4979100" cy="172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Various MCs opening routes under Initial Implementation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18"/>
          <p:cNvSpPr/>
          <p:nvPr/>
        </p:nvSpPr>
        <p:spPr>
          <a:xfrm>
            <a:off x="2823949" y="3087515"/>
            <a:ext cx="1126500" cy="172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2019-13, 2019-66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18"/>
          <p:cNvSpPr/>
          <p:nvPr/>
        </p:nvSpPr>
        <p:spPr>
          <a:xfrm>
            <a:off x="4179175" y="3087500"/>
            <a:ext cx="1055700" cy="172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 2020-27, 2020-84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18"/>
          <p:cNvSpPr/>
          <p:nvPr/>
        </p:nvSpPr>
        <p:spPr>
          <a:xfrm>
            <a:off x="5413675" y="3028525"/>
            <a:ext cx="1126500" cy="2367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2021-021, 2021-77,  LTFRB BR 35, S. 2021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18"/>
          <p:cNvSpPr/>
          <p:nvPr/>
        </p:nvSpPr>
        <p:spPr>
          <a:xfrm>
            <a:off x="6693775" y="3023599"/>
            <a:ext cx="1126500" cy="2367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2022-33, 2022-59, 2022-71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18"/>
          <p:cNvSpPr/>
          <p:nvPr/>
        </p:nvSpPr>
        <p:spPr>
          <a:xfrm>
            <a:off x="2823925" y="3395609"/>
            <a:ext cx="1126500" cy="172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2019-13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18"/>
          <p:cNvSpPr/>
          <p:nvPr/>
        </p:nvSpPr>
        <p:spPr>
          <a:xfrm>
            <a:off x="5413650" y="3400532"/>
            <a:ext cx="1126500" cy="172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2021-21 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18"/>
          <p:cNvSpPr/>
          <p:nvPr/>
        </p:nvSpPr>
        <p:spPr>
          <a:xfrm>
            <a:off x="6693750" y="3395608"/>
            <a:ext cx="1126500" cy="172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2022-33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18"/>
          <p:cNvSpPr/>
          <p:nvPr/>
        </p:nvSpPr>
        <p:spPr>
          <a:xfrm>
            <a:off x="6921825" y="4114350"/>
            <a:ext cx="1126500" cy="2367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2022-27, 2022-47, DOTr DO 2022-19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18"/>
          <p:cNvSpPr/>
          <p:nvPr/>
        </p:nvSpPr>
        <p:spPr>
          <a:xfrm>
            <a:off x="5290013" y="3711163"/>
            <a:ext cx="1278900" cy="2367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LTO-LTFRB JMC No. 1, S. 2021, 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2021-62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18"/>
          <p:cNvSpPr/>
          <p:nvPr/>
        </p:nvSpPr>
        <p:spPr>
          <a:xfrm>
            <a:off x="1528513" y="1378381"/>
            <a:ext cx="1126500" cy="3054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Equity Subsidy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DOTr DO 2018-16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18"/>
          <p:cNvSpPr/>
          <p:nvPr/>
        </p:nvSpPr>
        <p:spPr>
          <a:xfrm>
            <a:off x="3918088" y="1432133"/>
            <a:ext cx="1512600" cy="172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DOTr DO 2020-6, LTFRB MC 2020-85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18"/>
          <p:cNvSpPr/>
          <p:nvPr/>
        </p:nvSpPr>
        <p:spPr>
          <a:xfrm>
            <a:off x="6693750" y="1316625"/>
            <a:ext cx="1126500" cy="2715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DOTr DO 2022-5, LTFRB MC No. 2022-63, 2022-76, 2022-81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18"/>
          <p:cNvSpPr/>
          <p:nvPr/>
        </p:nvSpPr>
        <p:spPr>
          <a:xfrm>
            <a:off x="2832125" y="1945225"/>
            <a:ext cx="1126500" cy="3054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Fare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LTFRB MC 2019-035, 2019-061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18"/>
          <p:cNvSpPr/>
          <p:nvPr/>
        </p:nvSpPr>
        <p:spPr>
          <a:xfrm>
            <a:off x="1536713" y="562600"/>
            <a:ext cx="1126500" cy="3054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Abandoned CPC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LTFRB MC 2018-11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18"/>
          <p:cNvSpPr/>
          <p:nvPr/>
        </p:nvSpPr>
        <p:spPr>
          <a:xfrm>
            <a:off x="1528513" y="970490"/>
            <a:ext cx="1126500" cy="3054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Drop. and Sub.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LTFRB MC 2018-12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18"/>
          <p:cNvSpPr/>
          <p:nvPr/>
        </p:nvSpPr>
        <p:spPr>
          <a:xfrm>
            <a:off x="2823949" y="1038182"/>
            <a:ext cx="1126500" cy="172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2019-66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18"/>
          <p:cNvSpPr/>
          <p:nvPr/>
        </p:nvSpPr>
        <p:spPr>
          <a:xfrm>
            <a:off x="5449450" y="1016828"/>
            <a:ext cx="1126500" cy="2367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2021-21, LTO-LTFRB JMC No. 1, S. 2021,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18"/>
          <p:cNvSpPr/>
          <p:nvPr/>
        </p:nvSpPr>
        <p:spPr>
          <a:xfrm>
            <a:off x="6693763" y="1038169"/>
            <a:ext cx="1126500" cy="172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2022-33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18"/>
          <p:cNvSpPr/>
          <p:nvPr/>
        </p:nvSpPr>
        <p:spPr>
          <a:xfrm>
            <a:off x="6693775" y="1694000"/>
            <a:ext cx="1126500" cy="2367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2022-51, 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2022-54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18"/>
          <p:cNvSpPr/>
          <p:nvPr/>
        </p:nvSpPr>
        <p:spPr>
          <a:xfrm>
            <a:off x="7907075" y="4607253"/>
            <a:ext cx="1187400" cy="106800"/>
          </a:xfrm>
          <a:prstGeom prst="roundRect">
            <a:avLst>
              <a:gd name="adj" fmla="val 16667"/>
            </a:avLst>
          </a:prstGeom>
          <a:solidFill>
            <a:srgbClr val="990000"/>
          </a:solidFill>
          <a:ln w="190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2023</a:t>
            </a:r>
            <a:endParaRPr sz="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18"/>
          <p:cNvSpPr/>
          <p:nvPr/>
        </p:nvSpPr>
        <p:spPr>
          <a:xfrm>
            <a:off x="2883775" y="1683833"/>
            <a:ext cx="1055700" cy="172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RAA 11311 and IRR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p18"/>
          <p:cNvSpPr/>
          <p:nvPr/>
        </p:nvSpPr>
        <p:spPr>
          <a:xfrm>
            <a:off x="7927725" y="3087500"/>
            <a:ext cx="1126500" cy="172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2023-13, 2023-17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4080700" y="1925676"/>
            <a:ext cx="1004700" cy="3423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CPC Validity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LTFRB MC 2020-44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18"/>
          <p:cNvSpPr/>
          <p:nvPr/>
        </p:nvSpPr>
        <p:spPr>
          <a:xfrm>
            <a:off x="8003925" y="1411100"/>
            <a:ext cx="1126500" cy="172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LTFRB MC 2023-18</a:t>
            </a:r>
            <a:endParaRPr sz="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/>
          <p:nvPr/>
        </p:nvSpPr>
        <p:spPr>
          <a:xfrm>
            <a:off x="4449797" y="3446717"/>
            <a:ext cx="3626400" cy="3507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19"/>
          <p:cNvSpPr/>
          <p:nvPr/>
        </p:nvSpPr>
        <p:spPr>
          <a:xfrm>
            <a:off x="4105958" y="3446755"/>
            <a:ext cx="1466400" cy="3507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19"/>
          <p:cNvSpPr txBox="1"/>
          <p:nvPr/>
        </p:nvSpPr>
        <p:spPr>
          <a:xfrm>
            <a:off x="6285664" y="3558027"/>
            <a:ext cx="17409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65700" rIns="66750" bIns="3337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MUNICIPALITY</a:t>
            </a:r>
            <a:endParaRPr sz="8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19"/>
          <p:cNvSpPr txBox="1"/>
          <p:nvPr/>
        </p:nvSpPr>
        <p:spPr>
          <a:xfrm>
            <a:off x="4109942" y="3558027"/>
            <a:ext cx="9186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65700" rIns="66750" bIns="333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37.54%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19"/>
          <p:cNvSpPr/>
          <p:nvPr/>
        </p:nvSpPr>
        <p:spPr>
          <a:xfrm>
            <a:off x="4449797" y="2794783"/>
            <a:ext cx="3626400" cy="3507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p19"/>
          <p:cNvSpPr/>
          <p:nvPr/>
        </p:nvSpPr>
        <p:spPr>
          <a:xfrm>
            <a:off x="4105958" y="2794816"/>
            <a:ext cx="2617500" cy="3507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p19"/>
          <p:cNvSpPr txBox="1"/>
          <p:nvPr/>
        </p:nvSpPr>
        <p:spPr>
          <a:xfrm>
            <a:off x="6285664" y="2906098"/>
            <a:ext cx="17409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65700" rIns="66750" bIns="3337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CITY</a:t>
            </a:r>
            <a:endParaRPr sz="8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p19"/>
          <p:cNvSpPr txBox="1"/>
          <p:nvPr/>
        </p:nvSpPr>
        <p:spPr>
          <a:xfrm>
            <a:off x="4109943" y="2906114"/>
            <a:ext cx="9186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65700" rIns="66750" bIns="333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65.71%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19"/>
          <p:cNvSpPr/>
          <p:nvPr/>
        </p:nvSpPr>
        <p:spPr>
          <a:xfrm>
            <a:off x="4449797" y="2065977"/>
            <a:ext cx="3626400" cy="3507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19"/>
          <p:cNvSpPr/>
          <p:nvPr/>
        </p:nvSpPr>
        <p:spPr>
          <a:xfrm>
            <a:off x="4105958" y="2066005"/>
            <a:ext cx="3133200" cy="3507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19"/>
          <p:cNvSpPr txBox="1"/>
          <p:nvPr/>
        </p:nvSpPr>
        <p:spPr>
          <a:xfrm>
            <a:off x="4109942" y="2177303"/>
            <a:ext cx="9186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65700" rIns="66750" bIns="333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77.27%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19"/>
          <p:cNvSpPr/>
          <p:nvPr/>
        </p:nvSpPr>
        <p:spPr>
          <a:xfrm>
            <a:off x="4449797" y="1395856"/>
            <a:ext cx="3626400" cy="3507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19"/>
          <p:cNvSpPr/>
          <p:nvPr/>
        </p:nvSpPr>
        <p:spPr>
          <a:xfrm>
            <a:off x="4105958" y="1395882"/>
            <a:ext cx="2085900" cy="3507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19"/>
          <p:cNvSpPr txBox="1"/>
          <p:nvPr/>
        </p:nvSpPr>
        <p:spPr>
          <a:xfrm>
            <a:off x="6285664" y="1507179"/>
            <a:ext cx="17409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65700" rIns="66750" bIns="3337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PROVINCE</a:t>
            </a:r>
            <a:endParaRPr sz="8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19"/>
          <p:cNvSpPr txBox="1"/>
          <p:nvPr/>
        </p:nvSpPr>
        <p:spPr>
          <a:xfrm>
            <a:off x="4109941" y="1507180"/>
            <a:ext cx="10743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65700" rIns="66750" bIns="333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60.53%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19"/>
          <p:cNvSpPr/>
          <p:nvPr/>
        </p:nvSpPr>
        <p:spPr>
          <a:xfrm>
            <a:off x="5524592" y="3446730"/>
            <a:ext cx="47700" cy="3507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19"/>
          <p:cNvSpPr/>
          <p:nvPr/>
        </p:nvSpPr>
        <p:spPr>
          <a:xfrm>
            <a:off x="6099450" y="1395882"/>
            <a:ext cx="446400" cy="3507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19"/>
          <p:cNvSpPr txBox="1"/>
          <p:nvPr/>
        </p:nvSpPr>
        <p:spPr>
          <a:xfrm>
            <a:off x="6285664" y="2177296"/>
            <a:ext cx="17409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65700" rIns="66750" bIns="3337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HUC</a:t>
            </a:r>
            <a:r>
              <a:rPr lang="en" sz="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 and  ICC</a:t>
            </a:r>
            <a:endParaRPr sz="8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19"/>
          <p:cNvSpPr/>
          <p:nvPr/>
        </p:nvSpPr>
        <p:spPr>
          <a:xfrm>
            <a:off x="4449797" y="3446717"/>
            <a:ext cx="3626400" cy="3507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19"/>
          <p:cNvSpPr/>
          <p:nvPr/>
        </p:nvSpPr>
        <p:spPr>
          <a:xfrm>
            <a:off x="4105961" y="3446763"/>
            <a:ext cx="2391600" cy="3507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19"/>
          <p:cNvSpPr txBox="1"/>
          <p:nvPr/>
        </p:nvSpPr>
        <p:spPr>
          <a:xfrm>
            <a:off x="4105962" y="3823221"/>
            <a:ext cx="35067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33375" rIns="66750" bIns="333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864 out of 1,372 submitted</a:t>
            </a:r>
            <a:r>
              <a:rPr lang="en" sz="1000">
                <a:solidFill>
                  <a:srgbClr val="274E1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000">
                <a:solidFill>
                  <a:srgbClr val="7C0F0F"/>
                </a:solidFill>
                <a:latin typeface="Roboto"/>
                <a:ea typeface="Roboto"/>
                <a:cs typeface="Roboto"/>
                <a:sym typeface="Roboto"/>
              </a:rPr>
              <a:t>(108 are with NOC)</a:t>
            </a:r>
            <a:endParaRPr sz="1000">
              <a:solidFill>
                <a:srgbClr val="7C0F0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7" name="Google Shape;237;p19"/>
          <p:cNvSpPr txBox="1"/>
          <p:nvPr/>
        </p:nvSpPr>
        <p:spPr>
          <a:xfrm>
            <a:off x="4109948" y="3558036"/>
            <a:ext cx="12174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65700" rIns="66750" bIns="333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62.97%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19"/>
          <p:cNvSpPr/>
          <p:nvPr/>
        </p:nvSpPr>
        <p:spPr>
          <a:xfrm>
            <a:off x="4449797" y="2794783"/>
            <a:ext cx="3626400" cy="3507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19"/>
          <p:cNvSpPr/>
          <p:nvPr/>
        </p:nvSpPr>
        <p:spPr>
          <a:xfrm>
            <a:off x="4105961" y="2794821"/>
            <a:ext cx="3097500" cy="3507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p19"/>
          <p:cNvSpPr txBox="1"/>
          <p:nvPr/>
        </p:nvSpPr>
        <p:spPr>
          <a:xfrm>
            <a:off x="4095750" y="3186667"/>
            <a:ext cx="3382500" cy="2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33375" rIns="66750" bIns="333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86 out of 105 submitted</a:t>
            </a:r>
            <a:r>
              <a:rPr lang="en" sz="1000">
                <a:solidFill>
                  <a:srgbClr val="274E1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000">
                <a:solidFill>
                  <a:srgbClr val="7C0F0F"/>
                </a:solidFill>
                <a:latin typeface="Roboto"/>
                <a:ea typeface="Roboto"/>
                <a:cs typeface="Roboto"/>
                <a:sym typeface="Roboto"/>
              </a:rPr>
              <a:t>(20 are with NOC)</a:t>
            </a:r>
            <a:endParaRPr sz="1000">
              <a:solidFill>
                <a:srgbClr val="7C0F0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74E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p19"/>
          <p:cNvSpPr txBox="1"/>
          <p:nvPr/>
        </p:nvSpPr>
        <p:spPr>
          <a:xfrm>
            <a:off x="4109943" y="2906114"/>
            <a:ext cx="9186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65700" rIns="66750" bIns="333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81.90%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19"/>
          <p:cNvSpPr/>
          <p:nvPr/>
        </p:nvSpPr>
        <p:spPr>
          <a:xfrm>
            <a:off x="4449797" y="2065977"/>
            <a:ext cx="3626400" cy="3507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3" name="Google Shape;243;p19"/>
          <p:cNvSpPr/>
          <p:nvPr/>
        </p:nvSpPr>
        <p:spPr>
          <a:xfrm>
            <a:off x="4105961" y="2066007"/>
            <a:ext cx="3622800" cy="3507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4" name="Google Shape;244;p19"/>
          <p:cNvSpPr txBox="1"/>
          <p:nvPr/>
        </p:nvSpPr>
        <p:spPr>
          <a:xfrm>
            <a:off x="4095750" y="2425240"/>
            <a:ext cx="3382500" cy="2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33375" rIns="66750" bIns="333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20 out of 22 submitted</a:t>
            </a:r>
            <a:r>
              <a:rPr lang="en" sz="1000">
                <a:solidFill>
                  <a:srgbClr val="274E1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000">
                <a:solidFill>
                  <a:srgbClr val="7C0F0F"/>
                </a:solidFill>
                <a:latin typeface="Roboto"/>
                <a:ea typeface="Roboto"/>
                <a:cs typeface="Roboto"/>
                <a:sym typeface="Roboto"/>
              </a:rPr>
              <a:t>(7 are with NOC)</a:t>
            </a:r>
            <a:endParaRPr sz="1000">
              <a:solidFill>
                <a:srgbClr val="7C0F0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74E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19"/>
          <p:cNvSpPr txBox="1"/>
          <p:nvPr/>
        </p:nvSpPr>
        <p:spPr>
          <a:xfrm>
            <a:off x="4109947" y="2125893"/>
            <a:ext cx="1217400" cy="2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65700" rIns="66750" bIns="333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90.91%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6" name="Google Shape;246;p19"/>
          <p:cNvSpPr/>
          <p:nvPr/>
        </p:nvSpPr>
        <p:spPr>
          <a:xfrm>
            <a:off x="4449797" y="1395856"/>
            <a:ext cx="3626400" cy="3507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7" name="Google Shape;247;p19"/>
          <p:cNvSpPr/>
          <p:nvPr/>
        </p:nvSpPr>
        <p:spPr>
          <a:xfrm>
            <a:off x="4105961" y="1395881"/>
            <a:ext cx="3303900" cy="3507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8" name="Google Shape;248;p19"/>
          <p:cNvSpPr txBox="1"/>
          <p:nvPr/>
        </p:nvSpPr>
        <p:spPr>
          <a:xfrm>
            <a:off x="4095750" y="1729653"/>
            <a:ext cx="3338100" cy="2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33375" rIns="66750" bIns="333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65 out of 76 submitted </a:t>
            </a:r>
            <a:r>
              <a:rPr lang="en" sz="1000">
                <a:solidFill>
                  <a:srgbClr val="7C0F0F"/>
                </a:solidFill>
                <a:latin typeface="Roboto"/>
                <a:ea typeface="Roboto"/>
                <a:cs typeface="Roboto"/>
                <a:sym typeface="Roboto"/>
              </a:rPr>
              <a:t>(12 are with NOC)</a:t>
            </a:r>
            <a:endParaRPr sz="1000">
              <a:solidFill>
                <a:srgbClr val="7C0F0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74E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9" name="Google Shape;249;p19"/>
          <p:cNvSpPr txBox="1"/>
          <p:nvPr/>
        </p:nvSpPr>
        <p:spPr>
          <a:xfrm>
            <a:off x="4109941" y="1507180"/>
            <a:ext cx="10743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65700" rIns="66750" bIns="333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85.53%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" name="Google Shape;250;p19"/>
          <p:cNvSpPr txBox="1"/>
          <p:nvPr/>
        </p:nvSpPr>
        <p:spPr>
          <a:xfrm>
            <a:off x="6369720" y="2835513"/>
            <a:ext cx="1740900" cy="2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65700" rIns="66750" bIns="3337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CITY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19"/>
          <p:cNvSpPr txBox="1"/>
          <p:nvPr/>
        </p:nvSpPr>
        <p:spPr>
          <a:xfrm>
            <a:off x="6369720" y="3488380"/>
            <a:ext cx="1740900" cy="2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65700" rIns="66750" bIns="3337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MUNICIPALITY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19"/>
          <p:cNvSpPr/>
          <p:nvPr/>
        </p:nvSpPr>
        <p:spPr>
          <a:xfrm>
            <a:off x="6660869" y="1393225"/>
            <a:ext cx="748800" cy="350700"/>
          </a:xfrm>
          <a:prstGeom prst="roundRect">
            <a:avLst>
              <a:gd name="adj" fmla="val 16667"/>
            </a:avLst>
          </a:prstGeom>
          <a:solidFill>
            <a:srgbClr val="7C0F0F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19"/>
          <p:cNvSpPr txBox="1"/>
          <p:nvPr/>
        </p:nvSpPr>
        <p:spPr>
          <a:xfrm>
            <a:off x="6378569" y="1507179"/>
            <a:ext cx="17409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65700" rIns="66750" bIns="3337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PROVINCE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19"/>
          <p:cNvSpPr/>
          <p:nvPr/>
        </p:nvSpPr>
        <p:spPr>
          <a:xfrm>
            <a:off x="6266834" y="2064988"/>
            <a:ext cx="1461300" cy="350700"/>
          </a:xfrm>
          <a:prstGeom prst="roundRect">
            <a:avLst>
              <a:gd name="adj" fmla="val 16667"/>
            </a:avLst>
          </a:prstGeom>
          <a:solidFill>
            <a:srgbClr val="7C0F0F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5" name="Google Shape;255;p19"/>
          <p:cNvSpPr txBox="1"/>
          <p:nvPr/>
        </p:nvSpPr>
        <p:spPr>
          <a:xfrm>
            <a:off x="6658475" y="2113075"/>
            <a:ext cx="1461300" cy="2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65700" rIns="66750" bIns="3337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HUC and  ICC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19"/>
          <p:cNvSpPr/>
          <p:nvPr/>
        </p:nvSpPr>
        <p:spPr>
          <a:xfrm>
            <a:off x="6497586" y="2794815"/>
            <a:ext cx="705900" cy="350700"/>
          </a:xfrm>
          <a:prstGeom prst="roundRect">
            <a:avLst>
              <a:gd name="adj" fmla="val 16667"/>
            </a:avLst>
          </a:prstGeom>
          <a:solidFill>
            <a:srgbClr val="7C0F0F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7" name="Google Shape;257;p19"/>
          <p:cNvSpPr/>
          <p:nvPr/>
        </p:nvSpPr>
        <p:spPr>
          <a:xfrm>
            <a:off x="6323596" y="3447921"/>
            <a:ext cx="174000" cy="350700"/>
          </a:xfrm>
          <a:prstGeom prst="roundRect">
            <a:avLst>
              <a:gd name="adj" fmla="val 16667"/>
            </a:avLst>
          </a:prstGeom>
          <a:solidFill>
            <a:srgbClr val="7C0F0F"/>
          </a:solidFill>
          <a:ln>
            <a:noFill/>
          </a:ln>
        </p:spPr>
        <p:txBody>
          <a:bodyPr spcFirstLastPara="1" wrap="square" lIns="66750" tIns="66750" rIns="66750" bIns="66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19"/>
          <p:cNvSpPr txBox="1"/>
          <p:nvPr/>
        </p:nvSpPr>
        <p:spPr>
          <a:xfrm>
            <a:off x="1220600" y="1199100"/>
            <a:ext cx="25398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1,035 LGUs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" name="Google Shape;259;p19"/>
          <p:cNvSpPr txBox="1"/>
          <p:nvPr/>
        </p:nvSpPr>
        <p:spPr>
          <a:xfrm>
            <a:off x="143349" y="4855732"/>
            <a:ext cx="36933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750" tIns="33375" rIns="66750" bIns="333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*As of 30 June 2023</a:t>
            </a:r>
            <a:endParaRPr sz="10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0" name="Google Shape;260;p19"/>
          <p:cNvSpPr txBox="1"/>
          <p:nvPr/>
        </p:nvSpPr>
        <p:spPr>
          <a:xfrm>
            <a:off x="359125" y="391300"/>
            <a:ext cx="58989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LOCAL PUBLIC TRANSPORT ROUTE PLANNING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1" name="Google Shape;261;p19"/>
          <p:cNvCxnSpPr/>
          <p:nvPr/>
        </p:nvCxnSpPr>
        <p:spPr>
          <a:xfrm rot="10800000" flipH="1">
            <a:off x="448050" y="8294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2" name="Google Shape;262;p19"/>
          <p:cNvSpPr txBox="1"/>
          <p:nvPr/>
        </p:nvSpPr>
        <p:spPr>
          <a:xfrm>
            <a:off x="1087425" y="1809125"/>
            <a:ext cx="2617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With submitted Local Public Transport Route Plan (some of which are already approved)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p19"/>
          <p:cNvSpPr txBox="1"/>
          <p:nvPr/>
        </p:nvSpPr>
        <p:spPr>
          <a:xfrm>
            <a:off x="1220600" y="2570700"/>
            <a:ext cx="25398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147 LGUs</a:t>
            </a:r>
            <a:endParaRPr sz="3600" i="1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p19"/>
          <p:cNvSpPr txBox="1"/>
          <p:nvPr/>
        </p:nvSpPr>
        <p:spPr>
          <a:xfrm>
            <a:off x="1087425" y="3180725"/>
            <a:ext cx="2617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With approved Local Public Transport Route Plan (issued with Notice of Compliance or Special Notice of Compliance)</a:t>
            </a:r>
            <a:endParaRPr sz="12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0"/>
          <p:cNvPicPr preferRelativeResize="0"/>
          <p:nvPr/>
        </p:nvPicPr>
        <p:blipFill rotWithShape="1">
          <a:blip r:embed="rId3">
            <a:alphaModFix/>
          </a:blip>
          <a:srcRect t="-4373"/>
          <a:stretch/>
        </p:blipFill>
        <p:spPr>
          <a:xfrm>
            <a:off x="6223600" y="1353876"/>
            <a:ext cx="1232150" cy="219044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0"/>
          <p:cNvSpPr txBox="1"/>
          <p:nvPr/>
        </p:nvSpPr>
        <p:spPr>
          <a:xfrm>
            <a:off x="435325" y="95675"/>
            <a:ext cx="58989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LOCAL PUBLIC TRANSPORT ROUTE PLANNING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1" name="Google Shape;271;p20"/>
          <p:cNvCxnSpPr/>
          <p:nvPr/>
        </p:nvCxnSpPr>
        <p:spPr>
          <a:xfrm rot="10800000" flipH="1">
            <a:off x="524250" y="5246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72" name="Google Shape;27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150" y="1444175"/>
            <a:ext cx="2442924" cy="18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0"/>
          <p:cNvPicPr preferRelativeResize="0"/>
          <p:nvPr/>
        </p:nvPicPr>
        <p:blipFill rotWithShape="1">
          <a:blip r:embed="rId5">
            <a:alphaModFix/>
          </a:blip>
          <a:srcRect l="10107" t="26886" r="12265" b="8388"/>
          <a:stretch/>
        </p:blipFill>
        <p:spPr>
          <a:xfrm>
            <a:off x="485150" y="3257550"/>
            <a:ext cx="2442924" cy="15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0"/>
          <p:cNvPicPr preferRelativeResize="0"/>
          <p:nvPr/>
        </p:nvPicPr>
        <p:blipFill rotWithShape="1">
          <a:blip r:embed="rId6">
            <a:alphaModFix/>
          </a:blip>
          <a:srcRect l="6207" t="27780" r="4990" b="-11155"/>
          <a:stretch/>
        </p:blipFill>
        <p:spPr>
          <a:xfrm>
            <a:off x="3278975" y="1488800"/>
            <a:ext cx="2586050" cy="16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8975" y="2822575"/>
            <a:ext cx="2586050" cy="192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0"/>
          <p:cNvSpPr txBox="1"/>
          <p:nvPr/>
        </p:nvSpPr>
        <p:spPr>
          <a:xfrm>
            <a:off x="485150" y="808375"/>
            <a:ext cx="2442900" cy="69270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LPTRP Workshop with North Luzon LGUs in partnership with  LLPDCPI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(21-23 March 2023)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20"/>
          <p:cNvSpPr txBox="1"/>
          <p:nvPr/>
        </p:nvSpPr>
        <p:spPr>
          <a:xfrm>
            <a:off x="3279000" y="808375"/>
            <a:ext cx="2586000" cy="692700"/>
          </a:xfrm>
          <a:prstGeom prst="rect">
            <a:avLst/>
          </a:prstGeom>
          <a:solidFill>
            <a:srgbClr val="5B0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LPTRP Workshop with Biliran LGUs in partnership with Province of Biliran (06-10 June 2023)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8" name="Google Shape;278;p20"/>
          <p:cNvPicPr preferRelativeResize="0"/>
          <p:nvPr/>
        </p:nvPicPr>
        <p:blipFill rotWithShape="1">
          <a:blip r:embed="rId8">
            <a:alphaModFix/>
          </a:blip>
          <a:srcRect l="1084" r="13518"/>
          <a:stretch/>
        </p:blipFill>
        <p:spPr>
          <a:xfrm>
            <a:off x="6223604" y="3373600"/>
            <a:ext cx="2542846" cy="137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0"/>
          <p:cNvPicPr preferRelativeResize="0"/>
          <p:nvPr/>
        </p:nvPicPr>
        <p:blipFill rotWithShape="1">
          <a:blip r:embed="rId9">
            <a:alphaModFix/>
          </a:blip>
          <a:srcRect l="12557" t="2516" r="18557" b="5300"/>
          <a:stretch/>
        </p:blipFill>
        <p:spPr>
          <a:xfrm>
            <a:off x="7455750" y="1447650"/>
            <a:ext cx="1303026" cy="192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0"/>
          <p:cNvSpPr txBox="1"/>
          <p:nvPr/>
        </p:nvSpPr>
        <p:spPr>
          <a:xfrm>
            <a:off x="6215925" y="808375"/>
            <a:ext cx="2542800" cy="861900"/>
          </a:xfrm>
          <a:prstGeom prst="rect">
            <a:avLst/>
          </a:prstGeom>
          <a:solidFill>
            <a:srgbClr val="5B0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LPTRP Simulation Exercise of Bacolod City LPTRP routes in partnership with SafeTravel PH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(24-28 June 2023)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1"/>
          <p:cNvSpPr/>
          <p:nvPr/>
        </p:nvSpPr>
        <p:spPr>
          <a:xfrm>
            <a:off x="1828800" y="1467900"/>
            <a:ext cx="5640600" cy="3238500"/>
          </a:xfrm>
          <a:prstGeom prst="rect">
            <a:avLst/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1"/>
          <p:cNvSpPr txBox="1"/>
          <p:nvPr/>
        </p:nvSpPr>
        <p:spPr>
          <a:xfrm>
            <a:off x="282925" y="238900"/>
            <a:ext cx="4409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INDUSTRY CONSOLIDATION</a:t>
            </a:r>
            <a:endParaRPr sz="18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7" name="Google Shape;287;p21"/>
          <p:cNvCxnSpPr/>
          <p:nvPr/>
        </p:nvCxnSpPr>
        <p:spPr>
          <a:xfrm rot="10800000" flipH="1">
            <a:off x="371850" y="677075"/>
            <a:ext cx="5466000" cy="5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8" name="Google Shape;288;p21"/>
          <p:cNvSpPr/>
          <p:nvPr/>
        </p:nvSpPr>
        <p:spPr>
          <a:xfrm>
            <a:off x="1836548" y="1048825"/>
            <a:ext cx="5640600" cy="4284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2525" rIns="91425" bIns="92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ACCREDITED TRANSPORT COOPERATIVES AND MEMBERS </a:t>
            </a:r>
            <a:endParaRPr sz="9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(as of May 2023)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9" name="Google Shape;289;p2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663" y="1591525"/>
            <a:ext cx="4819625" cy="2980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1"/>
          <p:cNvSpPr txBox="1"/>
          <p:nvPr/>
        </p:nvSpPr>
        <p:spPr>
          <a:xfrm>
            <a:off x="5647475" y="1933500"/>
            <a:ext cx="791400" cy="3078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262,127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21"/>
          <p:cNvSpPr txBox="1"/>
          <p:nvPr/>
        </p:nvSpPr>
        <p:spPr>
          <a:xfrm>
            <a:off x="5972175" y="2571750"/>
            <a:ext cx="657300" cy="3078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1,721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1643</Words>
  <Application>Microsoft Office PowerPoint</Application>
  <PresentationFormat>On-screen Show (16:9)</PresentationFormat>
  <Paragraphs>400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Roboto Medium</vt:lpstr>
      <vt:lpstr>Roboto</vt:lpstr>
      <vt:lpstr>Arial</vt:lpstr>
      <vt:lpstr>Montserrat</vt:lpstr>
      <vt:lpstr>Poppins</vt:lpstr>
      <vt:lpstr>Roboto Black</vt:lpstr>
      <vt:lpstr>Simple Light</vt:lpstr>
      <vt:lpstr>PUV MODERNIZATION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PUV MODERNIZATION</dc:title>
  <dc:creator>karlvergel</dc:creator>
  <cp:lastModifiedBy>karlvergel</cp:lastModifiedBy>
  <cp:revision>1</cp:revision>
  <dcterms:modified xsi:type="dcterms:W3CDTF">2023-07-10T02:16:59Z</dcterms:modified>
</cp:coreProperties>
</file>