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72" r:id="rId2"/>
    <p:sldId id="312" r:id="rId3"/>
    <p:sldId id="313" r:id="rId4"/>
    <p:sldId id="300" r:id="rId5"/>
    <p:sldId id="314" r:id="rId6"/>
    <p:sldId id="315" r:id="rId7"/>
    <p:sldId id="301" r:id="rId8"/>
    <p:sldId id="324" r:id="rId9"/>
    <p:sldId id="325" r:id="rId10"/>
    <p:sldId id="327" r:id="rId11"/>
    <p:sldId id="316" r:id="rId12"/>
    <p:sldId id="302" r:id="rId13"/>
    <p:sldId id="308" r:id="rId14"/>
    <p:sldId id="320" r:id="rId15"/>
    <p:sldId id="321" r:id="rId16"/>
    <p:sldId id="326" r:id="rId17"/>
    <p:sldId id="32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5897"/>
  </p:normalViewPr>
  <p:slideViewPr>
    <p:cSldViewPr snapToGrid="0" snapToObjects="1">
      <p:cViewPr varScale="1">
        <p:scale>
          <a:sx n="76" d="100"/>
          <a:sy n="76" d="100"/>
        </p:scale>
        <p:origin x="13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C5688-42CC-6E4C-B354-8F4D7A89DC14}" type="datetimeFigureOut">
              <a:rPr lang="en-US" smtClean="0"/>
              <a:t>7/10/2023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76AFA-0428-A44C-9718-65264D4AD2C2}" type="slidenum">
              <a:rPr lang="en-US" smtClean="0"/>
              <a:t>‹#›</a:t>
            </a:fld>
            <a:endParaRPr lang="en-US"/>
          </a:p>
        </p:txBody>
      </p:sp>
    </p:spTree>
    <p:extLst>
      <p:ext uri="{BB962C8B-B14F-4D97-AF65-F5344CB8AC3E}">
        <p14:creationId xmlns:p14="http://schemas.microsoft.com/office/powerpoint/2010/main" val="80783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I’m </a:t>
            </a:r>
            <a:r>
              <a:rPr lang="en-US" dirty="0" err="1"/>
              <a:t>Keneth</a:t>
            </a:r>
            <a:r>
              <a:rPr lang="en-US" dirty="0"/>
              <a:t> B. </a:t>
            </a:r>
            <a:r>
              <a:rPr lang="en-US" dirty="0" err="1"/>
              <a:t>Sedilla</a:t>
            </a:r>
            <a:r>
              <a:rPr lang="en-US" dirty="0"/>
              <a:t>, Instructor from the Department of Engineering, SSE. In behalf of Dr. Noemi B. Torre, I am delivering a presentation on end-of-life vehicle recycling.</a:t>
            </a:r>
          </a:p>
        </p:txBody>
      </p:sp>
      <p:sp>
        <p:nvSpPr>
          <p:cNvPr id="4" name="Slide Number Placeholder 3"/>
          <p:cNvSpPr>
            <a:spLocks noGrp="1"/>
          </p:cNvSpPr>
          <p:nvPr>
            <p:ph type="sldNum" sz="quarter" idx="5"/>
          </p:nvPr>
        </p:nvSpPr>
        <p:spPr/>
        <p:txBody>
          <a:bodyPr/>
          <a:lstStyle/>
          <a:p>
            <a:fld id="{80576AFA-0428-A44C-9718-65264D4AD2C2}" type="slidenum">
              <a:rPr lang="en-US" smtClean="0"/>
              <a:t>1</a:t>
            </a:fld>
            <a:endParaRPr lang="en-US"/>
          </a:p>
        </p:txBody>
      </p:sp>
    </p:spTree>
    <p:extLst>
      <p:ext uri="{BB962C8B-B14F-4D97-AF65-F5344CB8AC3E}">
        <p14:creationId xmlns:p14="http://schemas.microsoft.com/office/powerpoint/2010/main" val="218897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EU ELV Directive has raised the profile of ELVs waste flow as an issue and led to the creation of recycling/recovery solutions that would not otherwise have existed.</a:t>
            </a:r>
          </a:p>
          <a:p>
            <a:endParaRPr lang="en-US" dirty="0"/>
          </a:p>
          <a:p>
            <a:r>
              <a:rPr lang="en-US" dirty="0"/>
              <a:t>It represents the first embodiment of extended producer responsibility (EPR) in vehicle recycling and provides an example of a success framework for other industries to follow. </a:t>
            </a:r>
            <a:r>
              <a:rPr lang="en-PH" sz="1200" b="0" i="0" kern="1200" dirty="0">
                <a:solidFill>
                  <a:schemeClr val="tx1"/>
                </a:solidFill>
                <a:effectLst/>
                <a:latin typeface="+mn-lt"/>
                <a:ea typeface="+mn-ea"/>
                <a:cs typeface="+mn-cs"/>
              </a:rPr>
              <a:t>The objective of the ELV Directive is to prevent waste from end-of-life vehicles and promote the collection, re-use and recycling of their components to protect the environment. The Directive sets clear quantified targets for reuse, recycling and recovery of vehicles and their components and pushes producers to manufacture new vehicles also with a view to their recyclability.</a:t>
            </a:r>
            <a:endParaRPr lang="en-US" dirty="0"/>
          </a:p>
        </p:txBody>
      </p:sp>
      <p:sp>
        <p:nvSpPr>
          <p:cNvPr id="4" name="Slide Number Placeholder 3"/>
          <p:cNvSpPr>
            <a:spLocks noGrp="1"/>
          </p:cNvSpPr>
          <p:nvPr>
            <p:ph type="sldNum" sz="quarter" idx="10"/>
          </p:nvPr>
        </p:nvSpPr>
        <p:spPr/>
        <p:txBody>
          <a:bodyPr/>
          <a:lstStyle/>
          <a:p>
            <a:fld id="{80576AFA-0428-A44C-9718-65264D4AD2C2}" type="slidenum">
              <a:rPr lang="en-US" smtClean="0"/>
              <a:t>10</a:t>
            </a:fld>
            <a:endParaRPr lang="en-US"/>
          </a:p>
        </p:txBody>
      </p:sp>
    </p:spTree>
    <p:extLst>
      <p:ext uri="{BB962C8B-B14F-4D97-AF65-F5344CB8AC3E}">
        <p14:creationId xmlns:p14="http://schemas.microsoft.com/office/powerpoint/2010/main" val="2287068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 end-of-life vehicle is a vehicle which is discarded or is to be discarded by its registered owner as waste. For example; a car which has reached the end of its life either due to age or because of heavy damage following an accident. Basically, an ELV is composed of many different materials that have a large impact on the environment such as mercury,</a:t>
            </a:r>
          </a:p>
          <a:p>
            <a:r>
              <a:rPr lang="en-US" dirty="0"/>
              <a:t>anti-freeze, brake fluid, and oils among others.</a:t>
            </a:r>
          </a:p>
        </p:txBody>
      </p:sp>
      <p:sp>
        <p:nvSpPr>
          <p:cNvPr id="4" name="Slide Number Placeholder 3"/>
          <p:cNvSpPr>
            <a:spLocks noGrp="1"/>
          </p:cNvSpPr>
          <p:nvPr>
            <p:ph type="sldNum" sz="quarter" idx="10"/>
          </p:nvPr>
        </p:nvSpPr>
        <p:spPr/>
        <p:txBody>
          <a:bodyPr/>
          <a:lstStyle/>
          <a:p>
            <a:fld id="{80576AFA-0428-A44C-9718-65264D4AD2C2}" type="slidenum">
              <a:rPr lang="en-US" smtClean="0"/>
              <a:t>11</a:t>
            </a:fld>
            <a:endParaRPr lang="en-US"/>
          </a:p>
        </p:txBody>
      </p:sp>
    </p:spTree>
    <p:extLst>
      <p:ext uri="{BB962C8B-B14F-4D97-AF65-F5344CB8AC3E}">
        <p14:creationId xmlns:p14="http://schemas.microsoft.com/office/powerpoint/2010/main" val="33876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Outline of End-of-Life Vehicle Recycling Law Assuming the use of the existing infrastructure to recycle ELVs, the Law basically aims to (1) deal with ASR, fluorocarbons, and airbags, (2) promote a framework for proper competition, (3) minimize the amount of final waste going into landfills, and (4) prevent the illegal disposal of ELVs.</a:t>
            </a:r>
          </a:p>
        </p:txBody>
      </p:sp>
      <p:sp>
        <p:nvSpPr>
          <p:cNvPr id="4" name="Slide Number Placeholder 3"/>
          <p:cNvSpPr>
            <a:spLocks noGrp="1"/>
          </p:cNvSpPr>
          <p:nvPr>
            <p:ph type="sldNum" sz="quarter" idx="10"/>
          </p:nvPr>
        </p:nvSpPr>
        <p:spPr/>
        <p:txBody>
          <a:bodyPr/>
          <a:lstStyle/>
          <a:p>
            <a:fld id="{80576AFA-0428-A44C-9718-65264D4AD2C2}" type="slidenum">
              <a:rPr lang="en-US" smtClean="0"/>
              <a:t>12</a:t>
            </a:fld>
            <a:endParaRPr lang="en-US"/>
          </a:p>
        </p:txBody>
      </p:sp>
    </p:spTree>
    <p:extLst>
      <p:ext uri="{BB962C8B-B14F-4D97-AF65-F5344CB8AC3E}">
        <p14:creationId xmlns:p14="http://schemas.microsoft.com/office/powerpoint/2010/main" val="192267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Professional automotive recycling facilities play an important role in the economic marketplace, providing a counter-weight to expensive new replacement parts and ensuring competition in the replacement parts market. Each day automotive recyclers supply over 5,000 quality, recycled original equipment manufacturer (OEM) motor vehicle replacement parts to consumers around the world.</a:t>
            </a:r>
          </a:p>
          <a:p>
            <a:endParaRPr lang="en-US" baseline="0" dirty="0"/>
          </a:p>
          <a:p>
            <a:r>
              <a:rPr lang="en-US" baseline="0" dirty="0"/>
              <a:t>In addition to the critical role they play in the automotive supply chain and replacement parts market, professional automotive recyclers play a valuable role in the efficient, environmentally-friendly disposal of inoperable motor vehicles. Automotive recycling preserves natural resources, reduces the demand for scarce landfill space, and plays an important role in reducing air and water pollution.</a:t>
            </a:r>
          </a:p>
        </p:txBody>
      </p:sp>
      <p:sp>
        <p:nvSpPr>
          <p:cNvPr id="4" name="Slide Number Placeholder 3"/>
          <p:cNvSpPr>
            <a:spLocks noGrp="1"/>
          </p:cNvSpPr>
          <p:nvPr>
            <p:ph type="sldNum" sz="quarter" idx="10"/>
          </p:nvPr>
        </p:nvSpPr>
        <p:spPr/>
        <p:txBody>
          <a:bodyPr/>
          <a:lstStyle/>
          <a:p>
            <a:fld id="{80576AFA-0428-A44C-9718-65264D4AD2C2}" type="slidenum">
              <a:rPr lang="en-US" smtClean="0"/>
              <a:t>13</a:t>
            </a:fld>
            <a:endParaRPr lang="en-US"/>
          </a:p>
        </p:txBody>
      </p:sp>
    </p:spTree>
    <p:extLst>
      <p:ext uri="{BB962C8B-B14F-4D97-AF65-F5344CB8AC3E}">
        <p14:creationId xmlns:p14="http://schemas.microsoft.com/office/powerpoint/2010/main" val="126426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Professional automotive recycling facilities play an important role in the economic marketplace, providing a counter-weight to expensive new replacement parts and ensuring competition in the replacement parts market. Each day automotive recyclers supply over 5,000 quality, recycled original equipment manufacturer (OEM) motor vehicle replacement parts to consumers around the world.</a:t>
            </a:r>
          </a:p>
          <a:p>
            <a:endParaRPr lang="en-US" baseline="0" dirty="0"/>
          </a:p>
          <a:p>
            <a:r>
              <a:rPr lang="en-US" baseline="0" dirty="0"/>
              <a:t>In addition to the critical role they play in the automotive supply chain and replacement parts market, professional automotive recyclers play a valuable role in the efficient, environmentally-friendly disposal of inoperable motor vehicles. Automotive recycling preserves natural resources, reduces the demand for scarce landfill space, and plays an important role in reducing air and water pollution.</a:t>
            </a:r>
          </a:p>
        </p:txBody>
      </p:sp>
      <p:sp>
        <p:nvSpPr>
          <p:cNvPr id="4" name="Slide Number Placeholder 3"/>
          <p:cNvSpPr>
            <a:spLocks noGrp="1"/>
          </p:cNvSpPr>
          <p:nvPr>
            <p:ph type="sldNum" sz="quarter" idx="10"/>
          </p:nvPr>
        </p:nvSpPr>
        <p:spPr/>
        <p:txBody>
          <a:bodyPr/>
          <a:lstStyle/>
          <a:p>
            <a:fld id="{80576AFA-0428-A44C-9718-65264D4AD2C2}" type="slidenum">
              <a:rPr lang="en-US" smtClean="0"/>
              <a:t>14</a:t>
            </a:fld>
            <a:endParaRPr lang="en-US"/>
          </a:p>
        </p:txBody>
      </p:sp>
    </p:spTree>
    <p:extLst>
      <p:ext uri="{BB962C8B-B14F-4D97-AF65-F5344CB8AC3E}">
        <p14:creationId xmlns:p14="http://schemas.microsoft.com/office/powerpoint/2010/main" val="2356700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Professional automotive recycling facilities play an important role in the economic marketplace, providing a counter-weight to expensive new replacement parts and ensuring competition in the replacement parts market. Each day automotive recyclers supply over 5,000 quality, recycled original equipment manufacturer (OEM) motor vehicle replacement parts to consumers around the world.</a:t>
            </a:r>
          </a:p>
          <a:p>
            <a:endParaRPr lang="en-US" baseline="0" dirty="0"/>
          </a:p>
          <a:p>
            <a:r>
              <a:rPr lang="en-US" baseline="0" dirty="0"/>
              <a:t>In addition to the critical role they play in the automotive supply chain and replacement parts market, professional automotive recyclers play a valuable role in the efficient, environmentally-friendly disposal of inoperable motor vehicles. Automotive recycling preserves natural resources, reduces the demand for scarce landfill space, and plays an important role in reducing air and water pollution.</a:t>
            </a:r>
          </a:p>
        </p:txBody>
      </p:sp>
      <p:sp>
        <p:nvSpPr>
          <p:cNvPr id="4" name="Slide Number Placeholder 3"/>
          <p:cNvSpPr>
            <a:spLocks noGrp="1"/>
          </p:cNvSpPr>
          <p:nvPr>
            <p:ph type="sldNum" sz="quarter" idx="10"/>
          </p:nvPr>
        </p:nvSpPr>
        <p:spPr/>
        <p:txBody>
          <a:bodyPr/>
          <a:lstStyle/>
          <a:p>
            <a:fld id="{80576AFA-0428-A44C-9718-65264D4AD2C2}" type="slidenum">
              <a:rPr lang="en-US" smtClean="0"/>
              <a:t>15</a:t>
            </a:fld>
            <a:endParaRPr lang="en-US"/>
          </a:p>
        </p:txBody>
      </p:sp>
    </p:spTree>
    <p:extLst>
      <p:ext uri="{BB962C8B-B14F-4D97-AF65-F5344CB8AC3E}">
        <p14:creationId xmlns:p14="http://schemas.microsoft.com/office/powerpoint/2010/main" val="1963854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EU ELV Directive has raised the profile of ELVs waste flow as an issue and led to the creation of recycling/recovery solutions that would not otherwise have existed.</a:t>
            </a:r>
          </a:p>
          <a:p>
            <a:endParaRPr lang="en-US" dirty="0"/>
          </a:p>
          <a:p>
            <a:r>
              <a:rPr lang="en-US" dirty="0"/>
              <a:t>It represents the first embodiment of extended producer responsibility (EPR) in vehicle recycling and provides an example of a success framework for other industries to follow. </a:t>
            </a:r>
            <a:r>
              <a:rPr lang="en-PH" sz="1200" b="0" i="0" kern="1200" dirty="0">
                <a:solidFill>
                  <a:schemeClr val="tx1"/>
                </a:solidFill>
                <a:effectLst/>
                <a:latin typeface="+mn-lt"/>
                <a:ea typeface="+mn-ea"/>
                <a:cs typeface="+mn-cs"/>
              </a:rPr>
              <a:t>The objective of the ELV Directive is to prevent waste from end-of-life vehicles and promote the collection, re-use and recycling of their components to protect the environment. The Directive sets clear quantified targets for reuse, recycling and recovery of vehicles and their components and pushes producers to manufacture new vehicles also with a view to their recyclability.</a:t>
            </a:r>
            <a:endParaRPr lang="en-US" dirty="0"/>
          </a:p>
        </p:txBody>
      </p:sp>
      <p:sp>
        <p:nvSpPr>
          <p:cNvPr id="4" name="Slide Number Placeholder 3"/>
          <p:cNvSpPr>
            <a:spLocks noGrp="1"/>
          </p:cNvSpPr>
          <p:nvPr>
            <p:ph type="sldNum" sz="quarter" idx="10"/>
          </p:nvPr>
        </p:nvSpPr>
        <p:spPr/>
        <p:txBody>
          <a:bodyPr/>
          <a:lstStyle/>
          <a:p>
            <a:fld id="{80576AFA-0428-A44C-9718-65264D4AD2C2}" type="slidenum">
              <a:rPr lang="en-US" smtClean="0"/>
              <a:t>16</a:t>
            </a:fld>
            <a:endParaRPr lang="en-US"/>
          </a:p>
        </p:txBody>
      </p:sp>
    </p:spTree>
    <p:extLst>
      <p:ext uri="{BB962C8B-B14F-4D97-AF65-F5344CB8AC3E}">
        <p14:creationId xmlns:p14="http://schemas.microsoft.com/office/powerpoint/2010/main" val="1859557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576AFA-0428-A44C-9718-65264D4AD2C2}" type="slidenum">
              <a:rPr lang="en-US" smtClean="0"/>
              <a:t>17</a:t>
            </a:fld>
            <a:endParaRPr lang="en-US"/>
          </a:p>
        </p:txBody>
      </p:sp>
    </p:spTree>
    <p:extLst>
      <p:ext uri="{BB962C8B-B14F-4D97-AF65-F5344CB8AC3E}">
        <p14:creationId xmlns:p14="http://schemas.microsoft.com/office/powerpoint/2010/main" val="281213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 end-of-life vehicle is a vehicle which is discarded or is to be discarded by its registered owner as waste. For example; a car which has reached the end of its life either due to age or because of heavy damage following an accident. Basically, an ELV is composed of many different materials that have a large impact on the environment such as mercury,</a:t>
            </a:r>
          </a:p>
          <a:p>
            <a:r>
              <a:rPr lang="en-US" dirty="0"/>
              <a:t>anti-freeze, brake fluid, and oils among others.</a:t>
            </a:r>
          </a:p>
        </p:txBody>
      </p:sp>
      <p:sp>
        <p:nvSpPr>
          <p:cNvPr id="4" name="Slide Number Placeholder 3"/>
          <p:cNvSpPr>
            <a:spLocks noGrp="1"/>
          </p:cNvSpPr>
          <p:nvPr>
            <p:ph type="sldNum" sz="quarter" idx="10"/>
          </p:nvPr>
        </p:nvSpPr>
        <p:spPr/>
        <p:txBody>
          <a:bodyPr/>
          <a:lstStyle/>
          <a:p>
            <a:fld id="{80576AFA-0428-A44C-9718-65264D4AD2C2}" type="slidenum">
              <a:rPr lang="en-US" smtClean="0"/>
              <a:t>2</a:t>
            </a:fld>
            <a:endParaRPr lang="en-US"/>
          </a:p>
        </p:txBody>
      </p:sp>
    </p:spTree>
    <p:extLst>
      <p:ext uri="{BB962C8B-B14F-4D97-AF65-F5344CB8AC3E}">
        <p14:creationId xmlns:p14="http://schemas.microsoft.com/office/powerpoint/2010/main" val="405138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 end-of-life vehicle is a vehicle which is discarded or is to be discarded by its registered owner as waste. For example; a car which has reached the end of its life either due to age or because of heavy damage following an accident. Basically, an ELV is composed of many different materials that have a large impact on the environment such as mercury,</a:t>
            </a:r>
          </a:p>
          <a:p>
            <a:r>
              <a:rPr lang="en-US" dirty="0"/>
              <a:t>anti-freeze, brake fluid, and oils among others.</a:t>
            </a:r>
          </a:p>
        </p:txBody>
      </p:sp>
      <p:sp>
        <p:nvSpPr>
          <p:cNvPr id="4" name="Slide Number Placeholder 3"/>
          <p:cNvSpPr>
            <a:spLocks noGrp="1"/>
          </p:cNvSpPr>
          <p:nvPr>
            <p:ph type="sldNum" sz="quarter" idx="10"/>
          </p:nvPr>
        </p:nvSpPr>
        <p:spPr/>
        <p:txBody>
          <a:bodyPr/>
          <a:lstStyle/>
          <a:p>
            <a:fld id="{80576AFA-0428-A44C-9718-65264D4AD2C2}" type="slidenum">
              <a:rPr lang="en-US" smtClean="0"/>
              <a:t>3</a:t>
            </a:fld>
            <a:endParaRPr lang="en-US"/>
          </a:p>
        </p:txBody>
      </p:sp>
    </p:spTree>
    <p:extLst>
      <p:ext uri="{BB962C8B-B14F-4D97-AF65-F5344CB8AC3E}">
        <p14:creationId xmlns:p14="http://schemas.microsoft.com/office/powerpoint/2010/main" val="73640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Recycling and reuse of ELV parts and components, and metal recovery is indeed very important. Recycling of ELVs is a vivid example for sustainability initiatives. In that sense, as various resources are rapidly being depleted, recycling and recovery of ELVs are considered as one of the most important methods to promote sustainable development. </a:t>
            </a:r>
          </a:p>
          <a:p>
            <a:endParaRPr lang="en-US" dirty="0"/>
          </a:p>
          <a:p>
            <a:r>
              <a:rPr lang="en-US" dirty="0"/>
              <a:t>On the other side, the problem of ELV recycling has become very serious in the last few years and more and more efforts are made all world-wide in order to reduce its impact on the environment, recovering materials and energy.</a:t>
            </a:r>
          </a:p>
        </p:txBody>
      </p:sp>
      <p:sp>
        <p:nvSpPr>
          <p:cNvPr id="4" name="Slide Number Placeholder 3"/>
          <p:cNvSpPr>
            <a:spLocks noGrp="1"/>
          </p:cNvSpPr>
          <p:nvPr>
            <p:ph type="sldNum" sz="quarter" idx="10"/>
          </p:nvPr>
        </p:nvSpPr>
        <p:spPr/>
        <p:txBody>
          <a:bodyPr/>
          <a:lstStyle/>
          <a:p>
            <a:fld id="{80576AFA-0428-A44C-9718-65264D4AD2C2}" type="slidenum">
              <a:rPr lang="en-US" smtClean="0"/>
              <a:t>4</a:t>
            </a:fld>
            <a:endParaRPr lang="en-US"/>
          </a:p>
        </p:txBody>
      </p:sp>
    </p:spTree>
    <p:extLst>
      <p:ext uri="{BB962C8B-B14F-4D97-AF65-F5344CB8AC3E}">
        <p14:creationId xmlns:p14="http://schemas.microsoft.com/office/powerpoint/2010/main" val="427172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 end-of-life vehicle is a vehicle which is discarded or is to be discarded by its registered owner as waste. For example; a car which has reached the end of its life either due to age or because of heavy damage following an accident. Basically, an ELV is composed of many different materials that have a large impact on the environment such as mercury,</a:t>
            </a:r>
          </a:p>
          <a:p>
            <a:r>
              <a:rPr lang="en-US" dirty="0"/>
              <a:t>anti-freeze, brake fluid, and oils among others.</a:t>
            </a:r>
          </a:p>
        </p:txBody>
      </p:sp>
      <p:sp>
        <p:nvSpPr>
          <p:cNvPr id="4" name="Slide Number Placeholder 3"/>
          <p:cNvSpPr>
            <a:spLocks noGrp="1"/>
          </p:cNvSpPr>
          <p:nvPr>
            <p:ph type="sldNum" sz="quarter" idx="10"/>
          </p:nvPr>
        </p:nvSpPr>
        <p:spPr/>
        <p:txBody>
          <a:bodyPr/>
          <a:lstStyle/>
          <a:p>
            <a:fld id="{80576AFA-0428-A44C-9718-65264D4AD2C2}" type="slidenum">
              <a:rPr lang="en-US" smtClean="0"/>
              <a:t>5</a:t>
            </a:fld>
            <a:endParaRPr lang="en-US"/>
          </a:p>
        </p:txBody>
      </p:sp>
    </p:spTree>
    <p:extLst>
      <p:ext uri="{BB962C8B-B14F-4D97-AF65-F5344CB8AC3E}">
        <p14:creationId xmlns:p14="http://schemas.microsoft.com/office/powerpoint/2010/main" val="30395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 end-of-life vehicle is a vehicle which is discarded or is to be discarded by its registered owner as waste. For example; a car which has reached the end of its life either due to age or because of heavy damage following an accident. Basically, an ELV is composed of many different materials that have a large impact on the environment such as mercury,</a:t>
            </a:r>
          </a:p>
          <a:p>
            <a:r>
              <a:rPr lang="en-US" dirty="0"/>
              <a:t>anti-freeze, brake fluid, and oils among others.</a:t>
            </a:r>
          </a:p>
        </p:txBody>
      </p:sp>
      <p:sp>
        <p:nvSpPr>
          <p:cNvPr id="4" name="Slide Number Placeholder 3"/>
          <p:cNvSpPr>
            <a:spLocks noGrp="1"/>
          </p:cNvSpPr>
          <p:nvPr>
            <p:ph type="sldNum" sz="quarter" idx="10"/>
          </p:nvPr>
        </p:nvSpPr>
        <p:spPr/>
        <p:txBody>
          <a:bodyPr/>
          <a:lstStyle/>
          <a:p>
            <a:fld id="{80576AFA-0428-A44C-9718-65264D4AD2C2}" type="slidenum">
              <a:rPr lang="en-US" smtClean="0"/>
              <a:t>6</a:t>
            </a:fld>
            <a:endParaRPr lang="en-US"/>
          </a:p>
        </p:txBody>
      </p:sp>
    </p:spTree>
    <p:extLst>
      <p:ext uri="{BB962C8B-B14F-4D97-AF65-F5344CB8AC3E}">
        <p14:creationId xmlns:p14="http://schemas.microsoft.com/office/powerpoint/2010/main" val="350303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EU ELV Directive has raised the profile of ELVs waste flow as an issue and led to the creation of recycling/recovery solutions that would not otherwise have existed.</a:t>
            </a:r>
          </a:p>
          <a:p>
            <a:endParaRPr lang="en-US" dirty="0"/>
          </a:p>
          <a:p>
            <a:r>
              <a:rPr lang="en-US" dirty="0"/>
              <a:t>It represents the first embodiment of extended producer responsibility (EPR) in vehicle recycling and provides an example of a success framework for other industries to follow. </a:t>
            </a:r>
            <a:r>
              <a:rPr lang="en-PH" sz="1200" b="0" i="0" kern="1200" dirty="0">
                <a:solidFill>
                  <a:schemeClr val="tx1"/>
                </a:solidFill>
                <a:effectLst/>
                <a:latin typeface="+mn-lt"/>
                <a:ea typeface="+mn-ea"/>
                <a:cs typeface="+mn-cs"/>
              </a:rPr>
              <a:t>The objective of the ELV Directive is to prevent waste from end-of-life vehicles and promote the collection, re-use and recycling of their components to protect the environment. The Directive sets clear quantified targets for reuse, recycling and recovery of vehicles and their components and pushes producers to manufacture new vehicles also with a view to their recyclability.</a:t>
            </a:r>
            <a:endParaRPr lang="en-US" dirty="0"/>
          </a:p>
        </p:txBody>
      </p:sp>
      <p:sp>
        <p:nvSpPr>
          <p:cNvPr id="4" name="Slide Number Placeholder 3"/>
          <p:cNvSpPr>
            <a:spLocks noGrp="1"/>
          </p:cNvSpPr>
          <p:nvPr>
            <p:ph type="sldNum" sz="quarter" idx="10"/>
          </p:nvPr>
        </p:nvSpPr>
        <p:spPr/>
        <p:txBody>
          <a:bodyPr/>
          <a:lstStyle/>
          <a:p>
            <a:fld id="{80576AFA-0428-A44C-9718-65264D4AD2C2}" type="slidenum">
              <a:rPr lang="en-US" smtClean="0"/>
              <a:t>7</a:t>
            </a:fld>
            <a:endParaRPr lang="en-US"/>
          </a:p>
        </p:txBody>
      </p:sp>
    </p:spTree>
    <p:extLst>
      <p:ext uri="{BB962C8B-B14F-4D97-AF65-F5344CB8AC3E}">
        <p14:creationId xmlns:p14="http://schemas.microsoft.com/office/powerpoint/2010/main" val="159461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EU ELV Directive has raised the profile of ELVs waste flow as an issue and led to the creation of recycling/recovery solutions that would not otherwise have existed.</a:t>
            </a:r>
          </a:p>
          <a:p>
            <a:endParaRPr lang="en-US" dirty="0"/>
          </a:p>
          <a:p>
            <a:r>
              <a:rPr lang="en-US" dirty="0"/>
              <a:t>It represents the first embodiment of extended producer responsibility (EPR) in vehicle recycling and provides an example of a success framework for other industries to follow. </a:t>
            </a:r>
            <a:r>
              <a:rPr lang="en-PH" sz="1200" b="0" i="0" kern="1200" dirty="0">
                <a:solidFill>
                  <a:schemeClr val="tx1"/>
                </a:solidFill>
                <a:effectLst/>
                <a:latin typeface="+mn-lt"/>
                <a:ea typeface="+mn-ea"/>
                <a:cs typeface="+mn-cs"/>
              </a:rPr>
              <a:t>The objective of the ELV Directive is to prevent waste from end-of-life vehicles and promote the collection, re-use and recycling of their components to protect the environment. The Directive sets clear quantified targets for reuse, recycling and recovery of vehicles and their components and pushes producers to manufacture new vehicles also with a view to their recyclability.</a:t>
            </a:r>
            <a:endParaRPr lang="en-US" dirty="0"/>
          </a:p>
        </p:txBody>
      </p:sp>
      <p:sp>
        <p:nvSpPr>
          <p:cNvPr id="4" name="Slide Number Placeholder 3"/>
          <p:cNvSpPr>
            <a:spLocks noGrp="1"/>
          </p:cNvSpPr>
          <p:nvPr>
            <p:ph type="sldNum" sz="quarter" idx="10"/>
          </p:nvPr>
        </p:nvSpPr>
        <p:spPr/>
        <p:txBody>
          <a:bodyPr/>
          <a:lstStyle/>
          <a:p>
            <a:fld id="{80576AFA-0428-A44C-9718-65264D4AD2C2}" type="slidenum">
              <a:rPr lang="en-US" smtClean="0"/>
              <a:t>8</a:t>
            </a:fld>
            <a:endParaRPr lang="en-US"/>
          </a:p>
        </p:txBody>
      </p:sp>
    </p:spTree>
    <p:extLst>
      <p:ext uri="{BB962C8B-B14F-4D97-AF65-F5344CB8AC3E}">
        <p14:creationId xmlns:p14="http://schemas.microsoft.com/office/powerpoint/2010/main" val="268447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EU ELV Directive has raised the profile of ELVs waste flow as an issue and led to the creation of recycling/recovery solutions that would not otherwise have existed.</a:t>
            </a:r>
          </a:p>
          <a:p>
            <a:endParaRPr lang="en-US" dirty="0"/>
          </a:p>
          <a:p>
            <a:r>
              <a:rPr lang="en-US" dirty="0"/>
              <a:t>It represents the first embodiment of extended producer responsibility (EPR) in vehicle recycling and provides an example of a success framework for other industries to follow. </a:t>
            </a:r>
            <a:r>
              <a:rPr lang="en-PH" sz="1200" b="0" i="0" kern="1200" dirty="0">
                <a:solidFill>
                  <a:schemeClr val="tx1"/>
                </a:solidFill>
                <a:effectLst/>
                <a:latin typeface="+mn-lt"/>
                <a:ea typeface="+mn-ea"/>
                <a:cs typeface="+mn-cs"/>
              </a:rPr>
              <a:t>The objective of the ELV Directive is to prevent waste from end-of-life vehicles and promote the collection, re-use and recycling of their components to protect the environment. The Directive sets clear quantified targets for reuse, recycling and recovery of vehicles and their components and pushes producers to manufacture new vehicles also with a view to their recyclability.</a:t>
            </a:r>
            <a:endParaRPr lang="en-US" dirty="0"/>
          </a:p>
        </p:txBody>
      </p:sp>
      <p:sp>
        <p:nvSpPr>
          <p:cNvPr id="4" name="Slide Number Placeholder 3"/>
          <p:cNvSpPr>
            <a:spLocks noGrp="1"/>
          </p:cNvSpPr>
          <p:nvPr>
            <p:ph type="sldNum" sz="quarter" idx="10"/>
          </p:nvPr>
        </p:nvSpPr>
        <p:spPr/>
        <p:txBody>
          <a:bodyPr/>
          <a:lstStyle/>
          <a:p>
            <a:fld id="{80576AFA-0428-A44C-9718-65264D4AD2C2}" type="slidenum">
              <a:rPr lang="en-US" smtClean="0"/>
              <a:t>9</a:t>
            </a:fld>
            <a:endParaRPr lang="en-US"/>
          </a:p>
        </p:txBody>
      </p:sp>
    </p:spTree>
    <p:extLst>
      <p:ext uri="{BB962C8B-B14F-4D97-AF65-F5344CB8AC3E}">
        <p14:creationId xmlns:p14="http://schemas.microsoft.com/office/powerpoint/2010/main" val="228791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435D7C-081E-D14F-9E49-45781C5A571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78A68-C55C-8F40-8D05-E546CDA888B8}" type="slidenum">
              <a:rPr lang="en-US" smtClean="0"/>
              <a:t>‹#›</a:t>
            </a:fld>
            <a:endParaRPr lang="en-US"/>
          </a:p>
        </p:txBody>
      </p:sp>
    </p:spTree>
    <p:extLst>
      <p:ext uri="{BB962C8B-B14F-4D97-AF65-F5344CB8AC3E}">
        <p14:creationId xmlns:p14="http://schemas.microsoft.com/office/powerpoint/2010/main" val="46896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35D7C-081E-D14F-9E49-45781C5A571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78A68-C55C-8F40-8D05-E546CDA888B8}" type="slidenum">
              <a:rPr lang="en-US" smtClean="0"/>
              <a:t>‹#›</a:t>
            </a:fld>
            <a:endParaRPr lang="en-US"/>
          </a:p>
        </p:txBody>
      </p:sp>
    </p:spTree>
    <p:extLst>
      <p:ext uri="{BB962C8B-B14F-4D97-AF65-F5344CB8AC3E}">
        <p14:creationId xmlns:p14="http://schemas.microsoft.com/office/powerpoint/2010/main" val="335937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35D7C-081E-D14F-9E49-45781C5A571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78A68-C55C-8F40-8D05-E546CDA888B8}" type="slidenum">
              <a:rPr lang="en-US" smtClean="0"/>
              <a:t>‹#›</a:t>
            </a:fld>
            <a:endParaRPr lang="en-US"/>
          </a:p>
        </p:txBody>
      </p:sp>
    </p:spTree>
    <p:extLst>
      <p:ext uri="{BB962C8B-B14F-4D97-AF65-F5344CB8AC3E}">
        <p14:creationId xmlns:p14="http://schemas.microsoft.com/office/powerpoint/2010/main" val="316250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35D7C-081E-D14F-9E49-45781C5A571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78A68-C55C-8F40-8D05-E546CDA888B8}" type="slidenum">
              <a:rPr lang="en-US" smtClean="0"/>
              <a:t>‹#›</a:t>
            </a:fld>
            <a:endParaRPr lang="en-US"/>
          </a:p>
        </p:txBody>
      </p:sp>
    </p:spTree>
    <p:extLst>
      <p:ext uri="{BB962C8B-B14F-4D97-AF65-F5344CB8AC3E}">
        <p14:creationId xmlns:p14="http://schemas.microsoft.com/office/powerpoint/2010/main" val="287722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435D7C-081E-D14F-9E49-45781C5A571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78A68-C55C-8F40-8D05-E546CDA888B8}" type="slidenum">
              <a:rPr lang="en-US" smtClean="0"/>
              <a:t>‹#›</a:t>
            </a:fld>
            <a:endParaRPr lang="en-US"/>
          </a:p>
        </p:txBody>
      </p:sp>
    </p:spTree>
    <p:extLst>
      <p:ext uri="{BB962C8B-B14F-4D97-AF65-F5344CB8AC3E}">
        <p14:creationId xmlns:p14="http://schemas.microsoft.com/office/powerpoint/2010/main" val="368476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435D7C-081E-D14F-9E49-45781C5A5714}"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78A68-C55C-8F40-8D05-E546CDA888B8}" type="slidenum">
              <a:rPr lang="en-US" smtClean="0"/>
              <a:t>‹#›</a:t>
            </a:fld>
            <a:endParaRPr lang="en-US"/>
          </a:p>
        </p:txBody>
      </p:sp>
    </p:spTree>
    <p:extLst>
      <p:ext uri="{BB962C8B-B14F-4D97-AF65-F5344CB8AC3E}">
        <p14:creationId xmlns:p14="http://schemas.microsoft.com/office/powerpoint/2010/main" val="1433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435D7C-081E-D14F-9E49-45781C5A5714}"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478A68-C55C-8F40-8D05-E546CDA888B8}" type="slidenum">
              <a:rPr lang="en-US" smtClean="0"/>
              <a:t>‹#›</a:t>
            </a:fld>
            <a:endParaRPr lang="en-US"/>
          </a:p>
        </p:txBody>
      </p:sp>
    </p:spTree>
    <p:extLst>
      <p:ext uri="{BB962C8B-B14F-4D97-AF65-F5344CB8AC3E}">
        <p14:creationId xmlns:p14="http://schemas.microsoft.com/office/powerpoint/2010/main" val="217337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435D7C-081E-D14F-9E49-45781C5A5714}"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78A68-C55C-8F40-8D05-E546CDA888B8}" type="slidenum">
              <a:rPr lang="en-US" smtClean="0"/>
              <a:t>‹#›</a:t>
            </a:fld>
            <a:endParaRPr lang="en-US"/>
          </a:p>
        </p:txBody>
      </p:sp>
    </p:spTree>
    <p:extLst>
      <p:ext uri="{BB962C8B-B14F-4D97-AF65-F5344CB8AC3E}">
        <p14:creationId xmlns:p14="http://schemas.microsoft.com/office/powerpoint/2010/main" val="246589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35D7C-081E-D14F-9E49-45781C5A5714}"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478A68-C55C-8F40-8D05-E546CDA888B8}" type="slidenum">
              <a:rPr lang="en-US" smtClean="0"/>
              <a:t>‹#›</a:t>
            </a:fld>
            <a:endParaRPr lang="en-US"/>
          </a:p>
        </p:txBody>
      </p:sp>
    </p:spTree>
    <p:extLst>
      <p:ext uri="{BB962C8B-B14F-4D97-AF65-F5344CB8AC3E}">
        <p14:creationId xmlns:p14="http://schemas.microsoft.com/office/powerpoint/2010/main" val="4681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35D7C-081E-D14F-9E49-45781C5A5714}"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78A68-C55C-8F40-8D05-E546CDA888B8}" type="slidenum">
              <a:rPr lang="en-US" smtClean="0"/>
              <a:t>‹#›</a:t>
            </a:fld>
            <a:endParaRPr lang="en-US"/>
          </a:p>
        </p:txBody>
      </p:sp>
    </p:spTree>
    <p:extLst>
      <p:ext uri="{BB962C8B-B14F-4D97-AF65-F5344CB8AC3E}">
        <p14:creationId xmlns:p14="http://schemas.microsoft.com/office/powerpoint/2010/main" val="317903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35D7C-081E-D14F-9E49-45781C5A5714}"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78A68-C55C-8F40-8D05-E546CDA888B8}" type="slidenum">
              <a:rPr lang="en-US" smtClean="0"/>
              <a:t>‹#›</a:t>
            </a:fld>
            <a:endParaRPr lang="en-US"/>
          </a:p>
        </p:txBody>
      </p:sp>
    </p:spTree>
    <p:extLst>
      <p:ext uri="{BB962C8B-B14F-4D97-AF65-F5344CB8AC3E}">
        <p14:creationId xmlns:p14="http://schemas.microsoft.com/office/powerpoint/2010/main" val="418809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35D7C-081E-D14F-9E49-45781C5A5714}" type="datetimeFigureOut">
              <a:rPr lang="en-US" smtClean="0"/>
              <a:t>7/10/2023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78A68-C55C-8F40-8D05-E546CDA888B8}" type="slidenum">
              <a:rPr lang="en-US" smtClean="0"/>
              <a:t>‹#›</a:t>
            </a:fld>
            <a:endParaRPr lang="en-US"/>
          </a:p>
        </p:txBody>
      </p:sp>
    </p:spTree>
    <p:extLst>
      <p:ext uri="{BB962C8B-B14F-4D97-AF65-F5344CB8AC3E}">
        <p14:creationId xmlns:p14="http://schemas.microsoft.com/office/powerpoint/2010/main" val="3743286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https://www.youcallwehaul.com/wordpress/wp-content/uploads/2018/03/Auto-Recycling-Green-01.png"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3526FC7-7740-2543-998D-00C86E88B7A9}"/>
              </a:ext>
            </a:extLst>
          </p:cNvPr>
          <p:cNvPicPr>
            <a:picLocks noChangeAspect="1"/>
          </p:cNvPicPr>
          <p:nvPr/>
        </p:nvPicPr>
        <p:blipFill rotWithShape="1">
          <a:blip r:embed="rId3"/>
          <a:srcRect l="2204" r="2242" b="1"/>
          <a:stretch/>
        </p:blipFill>
        <p:spPr>
          <a:xfrm>
            <a:off x="15" y="265044"/>
            <a:ext cx="9143985" cy="5605669"/>
          </a:xfrm>
          <a:prstGeom prst="rect">
            <a:avLst/>
          </a:prstGeom>
        </p:spPr>
      </p:pic>
      <p:pic>
        <p:nvPicPr>
          <p:cNvPr id="8" name="Picture 7" descr="Image result for car recycling process graphics">
            <a:extLst>
              <a:ext uri="{FF2B5EF4-FFF2-40B4-BE49-F238E27FC236}">
                <a16:creationId xmlns:a16="http://schemas.microsoft.com/office/drawing/2014/main" id="{6CC0CDEC-7B20-9247-8232-16135591DAF5}"/>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0" y="4613645"/>
            <a:ext cx="9241631" cy="2601088"/>
          </a:xfrm>
          <a:prstGeom prst="rect">
            <a:avLst/>
          </a:prstGeom>
          <a:noFill/>
          <a:ln>
            <a:noFill/>
          </a:ln>
        </p:spPr>
      </p:pic>
      <p:pic>
        <p:nvPicPr>
          <p:cNvPr id="9" name="Picture 8">
            <a:extLst>
              <a:ext uri="{FF2B5EF4-FFF2-40B4-BE49-F238E27FC236}">
                <a16:creationId xmlns:a16="http://schemas.microsoft.com/office/drawing/2014/main" id="{28992094-7B7C-4749-9D88-DE86C8753010}"/>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1844371" y="5700904"/>
            <a:ext cx="1461534" cy="718710"/>
          </a:xfrm>
          <a:prstGeom prst="rect">
            <a:avLst/>
          </a:prstGeom>
        </p:spPr>
      </p:pic>
      <p:sp>
        <p:nvSpPr>
          <p:cNvPr id="10" name="Oval 9">
            <a:extLst>
              <a:ext uri="{FF2B5EF4-FFF2-40B4-BE49-F238E27FC236}">
                <a16:creationId xmlns:a16="http://schemas.microsoft.com/office/drawing/2014/main" id="{AAF6DE8E-A70C-2E45-9EFD-7B820C282085}"/>
              </a:ext>
            </a:extLst>
          </p:cNvPr>
          <p:cNvSpPr/>
          <p:nvPr/>
        </p:nvSpPr>
        <p:spPr>
          <a:xfrm>
            <a:off x="3025727" y="5605670"/>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a:extLst>
              <a:ext uri="{FF2B5EF4-FFF2-40B4-BE49-F238E27FC236}">
                <a16:creationId xmlns:a16="http://schemas.microsoft.com/office/drawing/2014/main" id="{738D2143-1EDB-B641-A6AA-0D1FD3C0BB39}"/>
              </a:ext>
            </a:extLst>
          </p:cNvPr>
          <p:cNvSpPr/>
          <p:nvPr/>
        </p:nvSpPr>
        <p:spPr>
          <a:xfrm>
            <a:off x="3230007" y="5418697"/>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a:extLst>
              <a:ext uri="{FF2B5EF4-FFF2-40B4-BE49-F238E27FC236}">
                <a16:creationId xmlns:a16="http://schemas.microsoft.com/office/drawing/2014/main" id="{2A17AE32-D6B9-A742-9BBF-B6C9D78F90C6}"/>
              </a:ext>
            </a:extLst>
          </p:cNvPr>
          <p:cNvSpPr/>
          <p:nvPr/>
        </p:nvSpPr>
        <p:spPr>
          <a:xfrm>
            <a:off x="3453251" y="5296179"/>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a:extLst>
              <a:ext uri="{FF2B5EF4-FFF2-40B4-BE49-F238E27FC236}">
                <a16:creationId xmlns:a16="http://schemas.microsoft.com/office/drawing/2014/main" id="{CD2E7F59-F4F8-5440-9B93-211567E1B564}"/>
              </a:ext>
            </a:extLst>
          </p:cNvPr>
          <p:cNvSpPr/>
          <p:nvPr/>
        </p:nvSpPr>
        <p:spPr>
          <a:xfrm>
            <a:off x="3723018" y="5256695"/>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a:extLst>
              <a:ext uri="{FF2B5EF4-FFF2-40B4-BE49-F238E27FC236}">
                <a16:creationId xmlns:a16="http://schemas.microsoft.com/office/drawing/2014/main" id="{EFD97D87-A263-734A-9713-0188BB6A27A5}"/>
              </a:ext>
            </a:extLst>
          </p:cNvPr>
          <p:cNvSpPr/>
          <p:nvPr/>
        </p:nvSpPr>
        <p:spPr>
          <a:xfrm>
            <a:off x="3992785" y="5301222"/>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BFE8A9F9-8787-514C-BA64-A4F76020DF82}"/>
              </a:ext>
            </a:extLst>
          </p:cNvPr>
          <p:cNvSpPr/>
          <p:nvPr/>
        </p:nvSpPr>
        <p:spPr>
          <a:xfrm>
            <a:off x="3305906" y="5605670"/>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EE5B24-A37D-2B46-AC5D-910FEE2501FB}"/>
              </a:ext>
            </a:extLst>
          </p:cNvPr>
          <p:cNvSpPr/>
          <p:nvPr/>
        </p:nvSpPr>
        <p:spPr>
          <a:xfrm>
            <a:off x="3304850" y="5870713"/>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4">
            <a:extLst>
              <a:ext uri="{FF2B5EF4-FFF2-40B4-BE49-F238E27FC236}">
                <a16:creationId xmlns:a16="http://schemas.microsoft.com/office/drawing/2014/main" id="{60467FBA-2C2C-654D-9F7D-1073BB8AD8B9}"/>
              </a:ext>
            </a:extLst>
          </p:cNvPr>
          <p:cNvSpPr txBox="1"/>
          <p:nvPr/>
        </p:nvSpPr>
        <p:spPr>
          <a:xfrm>
            <a:off x="3870676" y="3633065"/>
            <a:ext cx="4564047" cy="395764"/>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r>
              <a:rPr lang="en-US" sz="2400" b="1" dirty="0">
                <a:solidFill>
                  <a:srgbClr val="385623"/>
                </a:solidFill>
                <a:latin typeface="Couture" panose="020B0804020202020204" pitchFamily="34" charset="77"/>
                <a:ea typeface="Hiragino Kaku Gothic Std W8" panose="020B0800000000000000" pitchFamily="34" charset="-128"/>
                <a:cs typeface="Arial Hebrew Scholar" pitchFamily="2" charset="-79"/>
              </a:rPr>
              <a:t>DR. NOEMI B. TORRE</a:t>
            </a:r>
          </a:p>
          <a:p>
            <a:pPr algn="r"/>
            <a:r>
              <a:rPr lang="en-US" sz="2400" b="1" dirty="0">
                <a:solidFill>
                  <a:srgbClr val="385623"/>
                </a:solidFill>
                <a:latin typeface="Couture" panose="020B0804020202020204" pitchFamily="34" charset="77"/>
                <a:ea typeface="Hiragino Kaku Gothic Std W8" panose="020B0800000000000000" pitchFamily="34" charset="-128"/>
                <a:cs typeface="Arial Hebrew Scholar" pitchFamily="2" charset="-79"/>
              </a:rPr>
              <a:t> </a:t>
            </a:r>
            <a:endParaRPr lang="en-PH" sz="1000" dirty="0">
              <a:latin typeface="Calibri" panose="020F0502020204030204" pitchFamily="34" charset="0"/>
              <a:ea typeface="Calibri" panose="020F0502020204030204" pitchFamily="34" charset="0"/>
              <a:cs typeface="Times New Roman" panose="02020603050405020304" pitchFamily="18" charset="0"/>
            </a:endParaRPr>
          </a:p>
          <a:p>
            <a:pPr algn="r"/>
            <a:r>
              <a:rPr lang="en-US" sz="1400" b="1" dirty="0">
                <a:solidFill>
                  <a:srgbClr val="385623"/>
                </a:solidFill>
                <a:latin typeface="Calibri" panose="020F0502020204030204" pitchFamily="34" charset="0"/>
                <a:ea typeface="Hiragino Kaku Gothic Std W8" panose="020B0800000000000000" pitchFamily="34" charset="-128"/>
                <a:cs typeface="Calibri" panose="020F0502020204030204" pitchFamily="34" charset="0"/>
              </a:rPr>
              <a:t> </a:t>
            </a:r>
            <a:endParaRPr lang="en-PH"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5">
            <a:extLst>
              <a:ext uri="{FF2B5EF4-FFF2-40B4-BE49-F238E27FC236}">
                <a16:creationId xmlns:a16="http://schemas.microsoft.com/office/drawing/2014/main" id="{40275832-2A0A-FE46-B9F8-C3F21F1DCC70}"/>
              </a:ext>
            </a:extLst>
          </p:cNvPr>
          <p:cNvSpPr txBox="1"/>
          <p:nvPr/>
        </p:nvSpPr>
        <p:spPr>
          <a:xfrm>
            <a:off x="720662" y="2031643"/>
            <a:ext cx="7714061" cy="148371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PH" sz="4400" spc="75" dirty="0">
                <a:solidFill>
                  <a:srgbClr val="70AD47"/>
                </a:solidFill>
                <a:latin typeface="Couture" panose="020B0804020202020204" pitchFamily="34" charset="77"/>
                <a:ea typeface="Hiragino Kaku Gothic Std W8" panose="020B0800000000000000" pitchFamily="34" charset="-128"/>
                <a:cs typeface="Arial Hebrew Scholar" pitchFamily="2" charset="-79"/>
              </a:rPr>
              <a:t>Recycling and Recoverability Rates of End-of-Life Jeepneys</a:t>
            </a:r>
            <a:endParaRPr lang="en-PH"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17">
            <a:extLst>
              <a:ext uri="{FF2B5EF4-FFF2-40B4-BE49-F238E27FC236}">
                <a16:creationId xmlns:a16="http://schemas.microsoft.com/office/drawing/2014/main" id="{88DA91AF-ED53-5A49-8CD2-50FE6DE609FE}"/>
              </a:ext>
            </a:extLst>
          </p:cNvPr>
          <p:cNvSpPr txBox="1"/>
          <p:nvPr/>
        </p:nvSpPr>
        <p:spPr>
          <a:xfrm>
            <a:off x="1693592" y="1459423"/>
            <a:ext cx="6718283" cy="39004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endParaRPr lang="en-US" sz="3200" dirty="0">
              <a:solidFill>
                <a:schemeClr val="accent2">
                  <a:lumMod val="75000"/>
                </a:schemeClr>
              </a:solidFill>
              <a:latin typeface="Couture" panose="020B0804020202020204" pitchFamily="34" charset="77"/>
              <a:ea typeface="Hiragino Kaku Gothic Std W8" panose="020B0800000000000000" pitchFamily="34" charset="-128"/>
              <a:cs typeface="Arial Hebrew Scholar" pitchFamily="2" charset="-79"/>
            </a:endParaRPr>
          </a:p>
        </p:txBody>
      </p:sp>
      <p:sp>
        <p:nvSpPr>
          <p:cNvPr id="21" name="Text Box 9">
            <a:extLst>
              <a:ext uri="{FF2B5EF4-FFF2-40B4-BE49-F238E27FC236}">
                <a16:creationId xmlns:a16="http://schemas.microsoft.com/office/drawing/2014/main" id="{26D6BFC1-2966-9341-915E-20F45419380F}"/>
              </a:ext>
            </a:extLst>
          </p:cNvPr>
          <p:cNvSpPr txBox="1"/>
          <p:nvPr/>
        </p:nvSpPr>
        <p:spPr>
          <a:xfrm>
            <a:off x="2476371" y="4134930"/>
            <a:ext cx="5935504" cy="38623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endParaRPr lang="en-US" sz="1200" b="1" dirty="0">
              <a:solidFill>
                <a:srgbClr val="385623"/>
              </a:solidFill>
              <a:latin typeface="Couture" panose="020B0804020202020204" pitchFamily="34" charset="77"/>
              <a:ea typeface="Hiragino Kaku Gothic Std W8" panose="020B0800000000000000" pitchFamily="34" charset="-128"/>
              <a:cs typeface="Arial Hebrew Scholar" pitchFamily="2" charset="-79"/>
            </a:endParaRPr>
          </a:p>
          <a:p>
            <a:pPr algn="r"/>
            <a:r>
              <a:rPr lang="en-US" sz="1200" b="1" dirty="0">
                <a:solidFill>
                  <a:srgbClr val="385623"/>
                </a:solidFill>
                <a:latin typeface="Couture" panose="020B0804020202020204" pitchFamily="34" charset="77"/>
                <a:ea typeface="Hiragino Kaku Gothic Std W8" panose="020B0800000000000000" pitchFamily="34" charset="-128"/>
                <a:cs typeface="Arial Hebrew Scholar" pitchFamily="2" charset="-79"/>
              </a:rPr>
              <a:t>WEBINAR</a:t>
            </a:r>
          </a:p>
          <a:p>
            <a:pPr algn="r"/>
            <a:r>
              <a:rPr lang="en-US" sz="1200" b="1" dirty="0">
                <a:solidFill>
                  <a:srgbClr val="385623"/>
                </a:solidFill>
                <a:latin typeface="Couture" panose="020B0804020202020204" pitchFamily="34" charset="77"/>
                <a:ea typeface="Hiragino Kaku Gothic Std W8" panose="020B0800000000000000" pitchFamily="34" charset="-128"/>
                <a:cs typeface="Arial Hebrew Scholar" pitchFamily="2" charset="-79"/>
              </a:rPr>
              <a:t>JUNE 30, 2023</a:t>
            </a:r>
          </a:p>
        </p:txBody>
      </p:sp>
      <p:cxnSp>
        <p:nvCxnSpPr>
          <p:cNvPr id="22" name="Straight Connector 21">
            <a:extLst>
              <a:ext uri="{FF2B5EF4-FFF2-40B4-BE49-F238E27FC236}">
                <a16:creationId xmlns:a16="http://schemas.microsoft.com/office/drawing/2014/main" id="{F7F139A6-49C7-234F-A559-D1ACAB3EA8B1}"/>
              </a:ext>
            </a:extLst>
          </p:cNvPr>
          <p:cNvCxnSpPr>
            <a:cxnSpLocks/>
          </p:cNvCxnSpPr>
          <p:nvPr/>
        </p:nvCxnSpPr>
        <p:spPr>
          <a:xfrm flipH="1">
            <a:off x="914400" y="2098559"/>
            <a:ext cx="7450881" cy="0"/>
          </a:xfrm>
          <a:prstGeom prst="line">
            <a:avLst/>
          </a:prstGeom>
          <a:ln>
            <a:solidFill>
              <a:schemeClr val="accent6">
                <a:lumMod val="50000"/>
              </a:schemeClr>
            </a:solidFill>
          </a:ln>
        </p:spPr>
        <p:style>
          <a:lnRef idx="3">
            <a:schemeClr val="accent6"/>
          </a:lnRef>
          <a:fillRef idx="0">
            <a:schemeClr val="accent6"/>
          </a:fillRef>
          <a:effectRef idx="2">
            <a:schemeClr val="accent6"/>
          </a:effectRef>
          <a:fontRef idx="minor">
            <a:schemeClr val="tx1"/>
          </a:fontRef>
        </p:style>
      </p:cxnSp>
      <p:sp>
        <p:nvSpPr>
          <p:cNvPr id="24" name="Text Box 9">
            <a:extLst>
              <a:ext uri="{FF2B5EF4-FFF2-40B4-BE49-F238E27FC236}">
                <a16:creationId xmlns:a16="http://schemas.microsoft.com/office/drawing/2014/main" id="{6969D355-BE92-8F4A-8376-BE92AE6E3F90}"/>
              </a:ext>
            </a:extLst>
          </p:cNvPr>
          <p:cNvSpPr txBox="1"/>
          <p:nvPr/>
        </p:nvSpPr>
        <p:spPr>
          <a:xfrm>
            <a:off x="6164935" y="3429000"/>
            <a:ext cx="2269788" cy="38623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r>
              <a:rPr lang="en-US" b="1" dirty="0">
                <a:solidFill>
                  <a:srgbClr val="385623"/>
                </a:solidFill>
                <a:latin typeface="Couture" panose="020B0804020202020204" pitchFamily="34" charset="77"/>
                <a:ea typeface="Hiragino Kaku Gothic Std W8" panose="020B0800000000000000" pitchFamily="34" charset="-128"/>
                <a:cs typeface="Arial Hebrew Scholar" pitchFamily="2" charset="-79"/>
              </a:rPr>
              <a:t>Presented by:</a:t>
            </a:r>
            <a:endParaRPr lang="en-PH"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176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763814" y="1563687"/>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sp>
        <p:nvSpPr>
          <p:cNvPr id="26" name="Content Placeholder 2">
            <a:extLst>
              <a:ext uri="{FF2B5EF4-FFF2-40B4-BE49-F238E27FC236}">
                <a16:creationId xmlns:a16="http://schemas.microsoft.com/office/drawing/2014/main" id="{F6E7E047-DB57-0B49-BEE0-46919DA731EC}"/>
              </a:ext>
            </a:extLst>
          </p:cNvPr>
          <p:cNvSpPr txBox="1">
            <a:spLocks/>
          </p:cNvSpPr>
          <p:nvPr/>
        </p:nvSpPr>
        <p:spPr>
          <a:xfrm>
            <a:off x="377380" y="245590"/>
            <a:ext cx="8273134" cy="3558972"/>
          </a:xfrm>
          <a:prstGeom prst="rect">
            <a:avLst/>
          </a:prstGeom>
        </p:spPr>
        <p:txBody>
          <a:bodyPr vert="horz" lIns="91440" tIns="45720" rIns="91440" bIns="45720" rtlCol="0">
            <a:normAutofit/>
          </a:bodyPr>
          <a:lstStyle>
            <a:defPPr>
              <a:defRPr lang="en-US"/>
            </a:defPPr>
            <a:lvl1pPr indent="0" defTabSz="914400">
              <a:lnSpc>
                <a:spcPct val="100000"/>
              </a:lnSpc>
              <a:spcBef>
                <a:spcPts val="0"/>
              </a:spcBef>
              <a:buFont typeface="Arial" panose="020B0604020202020204" pitchFamily="34" charset="0"/>
              <a:buNone/>
              <a:defRPr sz="2500">
                <a:latin typeface="Avenir" panose="02000503020000020003"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br>
              <a:rPr lang="en-US" sz="2400" b="1" dirty="0">
                <a:solidFill>
                  <a:schemeClr val="accent6">
                    <a:lumMod val="75000"/>
                  </a:schemeClr>
                </a:solidFill>
              </a:rPr>
            </a:br>
            <a:endParaRPr lang="en-US" sz="2400" b="1" dirty="0">
              <a:solidFill>
                <a:schemeClr val="accent6">
                  <a:lumMod val="75000"/>
                </a:schemeClr>
              </a:solidFill>
            </a:endParaRPr>
          </a:p>
        </p:txBody>
      </p:sp>
      <p:pic>
        <p:nvPicPr>
          <p:cNvPr id="7" name="Content Placeholder 6" descr="A picture containing text, screenshot, receipt, font&#10;&#10;Description automatically generated">
            <a:extLst>
              <a:ext uri="{FF2B5EF4-FFF2-40B4-BE49-F238E27FC236}">
                <a16:creationId xmlns:a16="http://schemas.microsoft.com/office/drawing/2014/main" id="{DC9743D9-510D-C31C-1651-12BD36C4B06F}"/>
              </a:ext>
            </a:extLst>
          </p:cNvPr>
          <p:cNvPicPr>
            <a:picLocks noGrp="1" noChangeAspect="1"/>
          </p:cNvPicPr>
          <p:nvPr>
            <p:ph idx="1"/>
          </p:nvPr>
        </p:nvPicPr>
        <p:blipFill>
          <a:blip r:embed="rId4"/>
          <a:stretch>
            <a:fillRect/>
          </a:stretch>
        </p:blipFill>
        <p:spPr>
          <a:xfrm>
            <a:off x="1262747" y="2025076"/>
            <a:ext cx="6502400" cy="1727994"/>
          </a:xfrm>
        </p:spPr>
      </p:pic>
    </p:spTree>
    <p:extLst>
      <p:ext uri="{BB962C8B-B14F-4D97-AF65-F5344CB8AC3E}">
        <p14:creationId xmlns:p14="http://schemas.microsoft.com/office/powerpoint/2010/main" val="41994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763814" y="1563687"/>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pic>
        <p:nvPicPr>
          <p:cNvPr id="13" name="Picture 12" descr="Image result for car recycling process graphics">
            <a:extLst>
              <a:ext uri="{FF2B5EF4-FFF2-40B4-BE49-F238E27FC236}">
                <a16:creationId xmlns:a16="http://schemas.microsoft.com/office/drawing/2014/main" id="{E9BFCE9E-3152-4B4F-9A1F-E6596F799067}"/>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2989942" y="4961988"/>
            <a:ext cx="9241631" cy="2601088"/>
          </a:xfrm>
          <a:prstGeom prst="rect">
            <a:avLst/>
          </a:prstGeom>
          <a:noFill/>
          <a:ln>
            <a:noFill/>
          </a:ln>
        </p:spPr>
      </p:pic>
      <p:pic>
        <p:nvPicPr>
          <p:cNvPr id="14" name="Picture 13">
            <a:extLst>
              <a:ext uri="{FF2B5EF4-FFF2-40B4-BE49-F238E27FC236}">
                <a16:creationId xmlns:a16="http://schemas.microsoft.com/office/drawing/2014/main" id="{77751972-A7E5-C446-B644-406966905B49}"/>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4834313" y="6049247"/>
            <a:ext cx="1461534" cy="718710"/>
          </a:xfrm>
          <a:prstGeom prst="rect">
            <a:avLst/>
          </a:prstGeom>
        </p:spPr>
      </p:pic>
      <p:sp>
        <p:nvSpPr>
          <p:cNvPr id="15" name="Oval 14">
            <a:extLst>
              <a:ext uri="{FF2B5EF4-FFF2-40B4-BE49-F238E27FC236}">
                <a16:creationId xmlns:a16="http://schemas.microsoft.com/office/drawing/2014/main" id="{69A239F0-E3FD-974B-89FA-E45E93F7356D}"/>
              </a:ext>
            </a:extLst>
          </p:cNvPr>
          <p:cNvSpPr/>
          <p:nvPr/>
        </p:nvSpPr>
        <p:spPr>
          <a:xfrm>
            <a:off x="6015669" y="5954013"/>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5D866616-CA88-5B44-AC5B-EB80BEDC5661}"/>
              </a:ext>
            </a:extLst>
          </p:cNvPr>
          <p:cNvSpPr/>
          <p:nvPr/>
        </p:nvSpPr>
        <p:spPr>
          <a:xfrm>
            <a:off x="6219949" y="5767040"/>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32294658-653A-5543-A099-E38A8FF9D7BA}"/>
              </a:ext>
            </a:extLst>
          </p:cNvPr>
          <p:cNvSpPr/>
          <p:nvPr/>
        </p:nvSpPr>
        <p:spPr>
          <a:xfrm>
            <a:off x="6443193" y="5644522"/>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BB92977B-4EE2-D24E-BD22-A41874F8CFB9}"/>
              </a:ext>
            </a:extLst>
          </p:cNvPr>
          <p:cNvSpPr/>
          <p:nvPr/>
        </p:nvSpPr>
        <p:spPr>
          <a:xfrm>
            <a:off x="6712960" y="5605038"/>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E56AFE44-6E5A-B14E-ACF9-614B308A4A03}"/>
              </a:ext>
            </a:extLst>
          </p:cNvPr>
          <p:cNvSpPr/>
          <p:nvPr/>
        </p:nvSpPr>
        <p:spPr>
          <a:xfrm>
            <a:off x="6982727" y="5649565"/>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011B8C66-A589-D24D-9FE7-41CDECE0A90B}"/>
              </a:ext>
            </a:extLst>
          </p:cNvPr>
          <p:cNvSpPr/>
          <p:nvPr/>
        </p:nvSpPr>
        <p:spPr>
          <a:xfrm>
            <a:off x="6295848" y="5954013"/>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F473EC-353B-164D-88D1-BD4592FEAE87}"/>
              </a:ext>
            </a:extLst>
          </p:cNvPr>
          <p:cNvSpPr/>
          <p:nvPr/>
        </p:nvSpPr>
        <p:spPr>
          <a:xfrm>
            <a:off x="6294792" y="6219056"/>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C4F7D2-0C2B-7D48-8A06-8C2D1FA5096F}"/>
              </a:ext>
            </a:extLst>
          </p:cNvPr>
          <p:cNvSpPr/>
          <p:nvPr/>
        </p:nvSpPr>
        <p:spPr>
          <a:xfrm>
            <a:off x="914591" y="1113307"/>
            <a:ext cx="7585146" cy="4401205"/>
          </a:xfrm>
          <a:prstGeom prst="rect">
            <a:avLst/>
          </a:prstGeom>
        </p:spPr>
        <p:txBody>
          <a:bodyPr wrap="square">
            <a:spAutoFit/>
          </a:bodyPr>
          <a:lstStyle/>
          <a:p>
            <a:r>
              <a:rPr lang="en-US" sz="2800" spc="75" dirty="0">
                <a:latin typeface="Avenir" panose="02000503020000020003" pitchFamily="2" charset="0"/>
                <a:ea typeface="Hiragino Kaku Gothic Std W8" panose="020B0800000000000000" pitchFamily="34" charset="-128"/>
                <a:cs typeface="Arial Hebrew Scholar" pitchFamily="2" charset="-79"/>
              </a:rPr>
              <a:t>We dismantled an end-of-life jeepney and classified the components into </a:t>
            </a:r>
            <a:r>
              <a:rPr lang="en-US" sz="2800" b="1" spc="75" dirty="0">
                <a:solidFill>
                  <a:schemeClr val="accent2">
                    <a:lumMod val="75000"/>
                  </a:schemeClr>
                </a:solidFill>
                <a:latin typeface="Avenir" panose="02000503020000020003" pitchFamily="2" charset="0"/>
                <a:ea typeface="Hiragino Kaku Gothic Std W8" panose="020B0800000000000000" pitchFamily="34" charset="-128"/>
                <a:cs typeface="Arial Hebrew Scholar" pitchFamily="2" charset="-79"/>
              </a:rPr>
              <a:t>four major parts</a:t>
            </a:r>
            <a:r>
              <a:rPr lang="en-US" sz="2800" spc="75" dirty="0">
                <a:latin typeface="Avenir" panose="02000503020000020003" pitchFamily="2" charset="0"/>
                <a:ea typeface="Hiragino Kaku Gothic Std W8" panose="020B0800000000000000" pitchFamily="34" charset="-128"/>
                <a:cs typeface="Arial Hebrew Scholar" pitchFamily="2" charset="-79"/>
              </a:rPr>
              <a:t>* namely:</a:t>
            </a:r>
          </a:p>
          <a:p>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p:txBody>
      </p:sp>
      <p:sp>
        <p:nvSpPr>
          <p:cNvPr id="3" name="Rectangle 2">
            <a:extLst>
              <a:ext uri="{FF2B5EF4-FFF2-40B4-BE49-F238E27FC236}">
                <a16:creationId xmlns:a16="http://schemas.microsoft.com/office/drawing/2014/main" id="{10262B1B-C051-ED43-8CAD-A4A86FF51960}"/>
              </a:ext>
            </a:extLst>
          </p:cNvPr>
          <p:cNvSpPr/>
          <p:nvPr/>
        </p:nvSpPr>
        <p:spPr>
          <a:xfrm flipH="1">
            <a:off x="718090" y="1161890"/>
            <a:ext cx="45723" cy="13255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E1F28A3-5948-1143-8960-79AC5F46D645}"/>
              </a:ext>
            </a:extLst>
          </p:cNvPr>
          <p:cNvSpPr/>
          <p:nvPr/>
        </p:nvSpPr>
        <p:spPr>
          <a:xfrm>
            <a:off x="1315885" y="2337264"/>
            <a:ext cx="7036856" cy="4832092"/>
          </a:xfrm>
          <a:prstGeom prst="rect">
            <a:avLst/>
          </a:prstGeom>
        </p:spPr>
        <p:txBody>
          <a:bodyPr wrap="square">
            <a:spAutoFit/>
          </a:bodyPr>
          <a:lstStyle/>
          <a:p>
            <a:pPr marL="457200" indent="-457200">
              <a:buFont typeface="Wingdings" pitchFamily="2" charset="2"/>
              <a:buChar char="q"/>
            </a:pPr>
            <a:endPar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endParaRPr>
          </a:p>
          <a:p>
            <a:pPr marL="514350" indent="-514350">
              <a:buFont typeface="+mj-lt"/>
              <a:buAutoNum type="arabicPeriod"/>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Engine</a:t>
            </a:r>
          </a:p>
          <a:p>
            <a:pPr marL="514350" indent="-514350">
              <a:buFont typeface="+mj-lt"/>
              <a:buAutoNum type="arabicPeriod"/>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Body / Accessories </a:t>
            </a:r>
          </a:p>
          <a:p>
            <a:pPr marL="514350" indent="-514350">
              <a:buFont typeface="+mj-lt"/>
              <a:buAutoNum type="arabicPeriod"/>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Chassis</a:t>
            </a:r>
          </a:p>
          <a:p>
            <a:pPr marL="514350" indent="-514350">
              <a:buFont typeface="+mj-lt"/>
              <a:buAutoNum type="arabicPeriod"/>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Fluid as Metals                                                                                          </a:t>
            </a:r>
          </a:p>
          <a:p>
            <a:pPr marL="457200" indent="-457200">
              <a:buFont typeface="Wingdings" pitchFamily="2" charset="2"/>
              <a:buChar char="q"/>
            </a:pPr>
            <a:endPar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p:txBody>
      </p:sp>
      <p:sp>
        <p:nvSpPr>
          <p:cNvPr id="2" name="Rectangle 1">
            <a:extLst>
              <a:ext uri="{FF2B5EF4-FFF2-40B4-BE49-F238E27FC236}">
                <a16:creationId xmlns:a16="http://schemas.microsoft.com/office/drawing/2014/main" id="{97252F24-021E-694D-9667-02A40FD21916}"/>
              </a:ext>
            </a:extLst>
          </p:cNvPr>
          <p:cNvSpPr/>
          <p:nvPr/>
        </p:nvSpPr>
        <p:spPr>
          <a:xfrm>
            <a:off x="888585" y="5345879"/>
            <a:ext cx="7891456" cy="369332"/>
          </a:xfrm>
          <a:prstGeom prst="rect">
            <a:avLst/>
          </a:prstGeom>
        </p:spPr>
        <p:txBody>
          <a:bodyPr wrap="square">
            <a:spAutoFit/>
          </a:bodyPr>
          <a:lstStyle/>
          <a:p>
            <a:r>
              <a:rPr lang="en-US"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*We have detailed the parts in our manual. </a:t>
            </a:r>
          </a:p>
        </p:txBody>
      </p:sp>
    </p:spTree>
    <p:extLst>
      <p:ext uri="{BB962C8B-B14F-4D97-AF65-F5344CB8AC3E}">
        <p14:creationId xmlns:p14="http://schemas.microsoft.com/office/powerpoint/2010/main" val="29876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10" name="Content Placeholder 2">
            <a:extLst>
              <a:ext uri="{FF2B5EF4-FFF2-40B4-BE49-F238E27FC236}">
                <a16:creationId xmlns:a16="http://schemas.microsoft.com/office/drawing/2014/main" id="{D276D89C-4DBA-584F-937E-2AE2DA2F02DB}"/>
              </a:ext>
            </a:extLst>
          </p:cNvPr>
          <p:cNvSpPr txBox="1">
            <a:spLocks/>
          </p:cNvSpPr>
          <p:nvPr/>
        </p:nvSpPr>
        <p:spPr>
          <a:xfrm>
            <a:off x="632250" y="1043405"/>
            <a:ext cx="7879484" cy="1189803"/>
          </a:xfrm>
          <a:prstGeom prst="rect">
            <a:avLst/>
          </a:prstGeom>
        </p:spPr>
        <p:txBody>
          <a:bodyPr vert="horz" lIns="91440" tIns="45720" rIns="91440" bIns="45720" rtlCol="0">
            <a:normAutofit/>
          </a:bodyPr>
          <a:lstStyle>
            <a:defPPr>
              <a:defRPr lang="en-US"/>
            </a:defPPr>
            <a:lvl1pPr indent="0" defTabSz="914400">
              <a:lnSpc>
                <a:spcPct val="100000"/>
              </a:lnSpc>
              <a:spcBef>
                <a:spcPts val="0"/>
              </a:spcBef>
              <a:buFont typeface="Arial" panose="020B0604020202020204" pitchFamily="34" charset="0"/>
              <a:buNone/>
              <a:defRPr sz="2500">
                <a:latin typeface="Avenir" panose="02000503020000020003"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3200" dirty="0">
                <a:solidFill>
                  <a:schemeClr val="accent2">
                    <a:lumMod val="75000"/>
                  </a:schemeClr>
                </a:solidFill>
                <a:latin typeface="Couture" panose="020B0804020202020204" pitchFamily="34" charset="77"/>
              </a:rPr>
              <a:t>Steps in dismantling end-of-life jeepney*</a:t>
            </a:r>
          </a:p>
        </p:txBody>
      </p:sp>
      <p:pic>
        <p:nvPicPr>
          <p:cNvPr id="13" name="Picture 12" descr="Image result for car recycling process graphics">
            <a:extLst>
              <a:ext uri="{FF2B5EF4-FFF2-40B4-BE49-F238E27FC236}">
                <a16:creationId xmlns:a16="http://schemas.microsoft.com/office/drawing/2014/main" id="{E9BFCE9E-3152-4B4F-9A1F-E6596F799067}"/>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2989942" y="4961988"/>
            <a:ext cx="9241631" cy="2601088"/>
          </a:xfrm>
          <a:prstGeom prst="rect">
            <a:avLst/>
          </a:prstGeom>
          <a:noFill/>
          <a:ln>
            <a:noFill/>
          </a:ln>
        </p:spPr>
      </p:pic>
      <p:pic>
        <p:nvPicPr>
          <p:cNvPr id="14" name="Picture 13">
            <a:extLst>
              <a:ext uri="{FF2B5EF4-FFF2-40B4-BE49-F238E27FC236}">
                <a16:creationId xmlns:a16="http://schemas.microsoft.com/office/drawing/2014/main" id="{77751972-A7E5-C446-B644-406966905B49}"/>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4834313" y="6049247"/>
            <a:ext cx="1461534" cy="718710"/>
          </a:xfrm>
          <a:prstGeom prst="rect">
            <a:avLst/>
          </a:prstGeom>
        </p:spPr>
      </p:pic>
      <p:sp>
        <p:nvSpPr>
          <p:cNvPr id="15" name="Oval 14">
            <a:extLst>
              <a:ext uri="{FF2B5EF4-FFF2-40B4-BE49-F238E27FC236}">
                <a16:creationId xmlns:a16="http://schemas.microsoft.com/office/drawing/2014/main" id="{69A239F0-E3FD-974B-89FA-E45E93F7356D}"/>
              </a:ext>
            </a:extLst>
          </p:cNvPr>
          <p:cNvSpPr/>
          <p:nvPr/>
        </p:nvSpPr>
        <p:spPr>
          <a:xfrm>
            <a:off x="6015669" y="5954013"/>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5D866616-CA88-5B44-AC5B-EB80BEDC5661}"/>
              </a:ext>
            </a:extLst>
          </p:cNvPr>
          <p:cNvSpPr/>
          <p:nvPr/>
        </p:nvSpPr>
        <p:spPr>
          <a:xfrm>
            <a:off x="6219949" y="5767040"/>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32294658-653A-5543-A099-E38A8FF9D7BA}"/>
              </a:ext>
            </a:extLst>
          </p:cNvPr>
          <p:cNvSpPr/>
          <p:nvPr/>
        </p:nvSpPr>
        <p:spPr>
          <a:xfrm>
            <a:off x="6443193" y="5644522"/>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BB92977B-4EE2-D24E-BD22-A41874F8CFB9}"/>
              </a:ext>
            </a:extLst>
          </p:cNvPr>
          <p:cNvSpPr/>
          <p:nvPr/>
        </p:nvSpPr>
        <p:spPr>
          <a:xfrm>
            <a:off x="6712960" y="5605038"/>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E56AFE44-6E5A-B14E-ACF9-614B308A4A03}"/>
              </a:ext>
            </a:extLst>
          </p:cNvPr>
          <p:cNvSpPr/>
          <p:nvPr/>
        </p:nvSpPr>
        <p:spPr>
          <a:xfrm>
            <a:off x="6982727" y="5649565"/>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011B8C66-A589-D24D-9FE7-41CDECE0A90B}"/>
              </a:ext>
            </a:extLst>
          </p:cNvPr>
          <p:cNvSpPr/>
          <p:nvPr/>
        </p:nvSpPr>
        <p:spPr>
          <a:xfrm>
            <a:off x="6295848" y="5954013"/>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F473EC-353B-164D-88D1-BD4592FEAE87}"/>
              </a:ext>
            </a:extLst>
          </p:cNvPr>
          <p:cNvSpPr/>
          <p:nvPr/>
        </p:nvSpPr>
        <p:spPr>
          <a:xfrm>
            <a:off x="6294792" y="6219056"/>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7BAE98E6-CED0-784E-8805-243497FF8D58}"/>
              </a:ext>
            </a:extLst>
          </p:cNvPr>
          <p:cNvSpPr txBox="1">
            <a:spLocks/>
          </p:cNvSpPr>
          <p:nvPr/>
        </p:nvSpPr>
        <p:spPr>
          <a:xfrm>
            <a:off x="963643" y="2366992"/>
            <a:ext cx="7389843" cy="3558972"/>
          </a:xfrm>
          <a:prstGeom prst="rect">
            <a:avLst/>
          </a:prstGeom>
        </p:spPr>
        <p:txBody>
          <a:bodyPr vert="horz" lIns="91440" tIns="45720" rIns="91440" bIns="45720" rtlCol="0">
            <a:normAutofit/>
          </a:bodyPr>
          <a:lstStyle>
            <a:defPPr>
              <a:defRPr lang="en-US"/>
            </a:defPPr>
            <a:lvl1pPr indent="0" defTabSz="914400">
              <a:lnSpc>
                <a:spcPct val="100000"/>
              </a:lnSpc>
              <a:spcBef>
                <a:spcPts val="0"/>
              </a:spcBef>
              <a:buFont typeface="Arial" panose="020B0604020202020204" pitchFamily="34" charset="0"/>
              <a:buNone/>
              <a:defRPr sz="2500">
                <a:latin typeface="Avenir" panose="02000503020000020003"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457200" indent="-457200">
              <a:buAutoNum type="arabicParenBoth"/>
            </a:pPr>
            <a:r>
              <a:rPr lang="en-US" sz="2800" dirty="0">
                <a:solidFill>
                  <a:schemeClr val="accent6">
                    <a:lumMod val="50000"/>
                  </a:schemeClr>
                </a:solidFill>
              </a:rPr>
              <a:t>Removal of Fluids - These fluids if handled properly and cleansed can still be reused.</a:t>
            </a:r>
          </a:p>
          <a:p>
            <a:pPr marL="457200" indent="-457200">
              <a:buAutoNum type="arabicParenBoth"/>
            </a:pPr>
            <a:r>
              <a:rPr lang="en-US" sz="2800" dirty="0">
                <a:solidFill>
                  <a:schemeClr val="accent6">
                    <a:lumMod val="50000"/>
                  </a:schemeClr>
                </a:solidFill>
              </a:rPr>
              <a:t>Dismantling and classifying</a:t>
            </a:r>
          </a:p>
          <a:p>
            <a:pPr marL="457200" indent="-457200">
              <a:buAutoNum type="arabicParenBoth"/>
            </a:pPr>
            <a:r>
              <a:rPr lang="en-US" sz="2800" dirty="0">
                <a:solidFill>
                  <a:schemeClr val="accent6">
                    <a:lumMod val="50000"/>
                  </a:schemeClr>
                </a:solidFill>
              </a:rPr>
              <a:t>Shredding and classifying</a:t>
            </a:r>
          </a:p>
          <a:p>
            <a:pPr marL="457200" indent="-457200">
              <a:buAutoNum type="arabicParenBoth"/>
            </a:pPr>
            <a:r>
              <a:rPr lang="en-US" sz="2800" dirty="0">
                <a:solidFill>
                  <a:schemeClr val="accent6">
                    <a:lumMod val="50000"/>
                  </a:schemeClr>
                </a:solidFill>
              </a:rPr>
              <a:t>Landfill </a:t>
            </a:r>
          </a:p>
          <a:p>
            <a:pPr marL="457200" indent="-457200">
              <a:buAutoNum type="arabicParenBoth"/>
            </a:pPr>
            <a:endParaRPr lang="en-US" sz="2600" dirty="0">
              <a:solidFill>
                <a:schemeClr val="accent6">
                  <a:lumMod val="75000"/>
                </a:schemeClr>
              </a:solidFill>
            </a:endParaRPr>
          </a:p>
        </p:txBody>
      </p:sp>
      <p:sp>
        <p:nvSpPr>
          <p:cNvPr id="5" name="Rectangle 4">
            <a:extLst>
              <a:ext uri="{FF2B5EF4-FFF2-40B4-BE49-F238E27FC236}">
                <a16:creationId xmlns:a16="http://schemas.microsoft.com/office/drawing/2014/main" id="{C1D86695-DE16-FD4D-A76B-83E3D160F46C}"/>
              </a:ext>
            </a:extLst>
          </p:cNvPr>
          <p:cNvSpPr/>
          <p:nvPr/>
        </p:nvSpPr>
        <p:spPr>
          <a:xfrm>
            <a:off x="721570" y="5518649"/>
            <a:ext cx="2958502" cy="369332"/>
          </a:xfrm>
          <a:prstGeom prst="rect">
            <a:avLst/>
          </a:prstGeom>
        </p:spPr>
        <p:txBody>
          <a:bodyPr wrap="none">
            <a:spAutoFit/>
          </a:bodyPr>
          <a:lstStyle/>
          <a:p>
            <a:r>
              <a:rPr lang="en-US" b="1" dirty="0">
                <a:solidFill>
                  <a:schemeClr val="accent6">
                    <a:lumMod val="75000"/>
                  </a:schemeClr>
                </a:solidFill>
                <a:latin typeface="Avenir Book" panose="02000503020000020003" pitchFamily="2" charset="0"/>
              </a:rPr>
              <a:t>*Excerpt from Our Manual</a:t>
            </a:r>
          </a:p>
        </p:txBody>
      </p:sp>
    </p:spTree>
    <p:extLst>
      <p:ext uri="{BB962C8B-B14F-4D97-AF65-F5344CB8AC3E}">
        <p14:creationId xmlns:p14="http://schemas.microsoft.com/office/powerpoint/2010/main" val="3937566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850900" y="1993341"/>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pic>
        <p:nvPicPr>
          <p:cNvPr id="13" name="Picture 12" descr="Image result for car recycling process graphics">
            <a:extLst>
              <a:ext uri="{FF2B5EF4-FFF2-40B4-BE49-F238E27FC236}">
                <a16:creationId xmlns:a16="http://schemas.microsoft.com/office/drawing/2014/main" id="{E9BFCE9E-3152-4B4F-9A1F-E6596F799067}"/>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2989942" y="4961988"/>
            <a:ext cx="9241631" cy="2601088"/>
          </a:xfrm>
          <a:prstGeom prst="rect">
            <a:avLst/>
          </a:prstGeom>
          <a:noFill/>
          <a:ln>
            <a:noFill/>
          </a:ln>
        </p:spPr>
      </p:pic>
      <p:pic>
        <p:nvPicPr>
          <p:cNvPr id="14" name="Picture 13">
            <a:extLst>
              <a:ext uri="{FF2B5EF4-FFF2-40B4-BE49-F238E27FC236}">
                <a16:creationId xmlns:a16="http://schemas.microsoft.com/office/drawing/2014/main" id="{77751972-A7E5-C446-B644-406966905B49}"/>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4834313" y="6049247"/>
            <a:ext cx="1461534" cy="718710"/>
          </a:xfrm>
          <a:prstGeom prst="rect">
            <a:avLst/>
          </a:prstGeom>
        </p:spPr>
      </p:pic>
      <p:sp>
        <p:nvSpPr>
          <p:cNvPr id="15" name="Oval 14">
            <a:extLst>
              <a:ext uri="{FF2B5EF4-FFF2-40B4-BE49-F238E27FC236}">
                <a16:creationId xmlns:a16="http://schemas.microsoft.com/office/drawing/2014/main" id="{69A239F0-E3FD-974B-89FA-E45E93F7356D}"/>
              </a:ext>
            </a:extLst>
          </p:cNvPr>
          <p:cNvSpPr/>
          <p:nvPr/>
        </p:nvSpPr>
        <p:spPr>
          <a:xfrm>
            <a:off x="6015669" y="5954013"/>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5D866616-CA88-5B44-AC5B-EB80BEDC5661}"/>
              </a:ext>
            </a:extLst>
          </p:cNvPr>
          <p:cNvSpPr/>
          <p:nvPr/>
        </p:nvSpPr>
        <p:spPr>
          <a:xfrm>
            <a:off x="6219949" y="5767040"/>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32294658-653A-5543-A099-E38A8FF9D7BA}"/>
              </a:ext>
            </a:extLst>
          </p:cNvPr>
          <p:cNvSpPr/>
          <p:nvPr/>
        </p:nvSpPr>
        <p:spPr>
          <a:xfrm>
            <a:off x="6443193" y="5644522"/>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BB92977B-4EE2-D24E-BD22-A41874F8CFB9}"/>
              </a:ext>
            </a:extLst>
          </p:cNvPr>
          <p:cNvSpPr/>
          <p:nvPr/>
        </p:nvSpPr>
        <p:spPr>
          <a:xfrm>
            <a:off x="6712960" y="5605038"/>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E56AFE44-6E5A-B14E-ACF9-614B308A4A03}"/>
              </a:ext>
            </a:extLst>
          </p:cNvPr>
          <p:cNvSpPr/>
          <p:nvPr/>
        </p:nvSpPr>
        <p:spPr>
          <a:xfrm>
            <a:off x="6982727" y="5649565"/>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011B8C66-A589-D24D-9FE7-41CDECE0A90B}"/>
              </a:ext>
            </a:extLst>
          </p:cNvPr>
          <p:cNvSpPr/>
          <p:nvPr/>
        </p:nvSpPr>
        <p:spPr>
          <a:xfrm>
            <a:off x="6295848" y="5954013"/>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F473EC-353B-164D-88D1-BD4592FEAE87}"/>
              </a:ext>
            </a:extLst>
          </p:cNvPr>
          <p:cNvSpPr/>
          <p:nvPr/>
        </p:nvSpPr>
        <p:spPr>
          <a:xfrm>
            <a:off x="6294792" y="6219056"/>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80D56764-23A3-5847-A6A3-92F3198A1262}"/>
              </a:ext>
            </a:extLst>
          </p:cNvPr>
          <p:cNvSpPr txBox="1">
            <a:spLocks/>
          </p:cNvSpPr>
          <p:nvPr/>
        </p:nvSpPr>
        <p:spPr>
          <a:xfrm>
            <a:off x="684134" y="941274"/>
            <a:ext cx="8053466" cy="1382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2400" dirty="0">
                <a:latin typeface="Avenir" panose="02000503020000020003" pitchFamily="2" charset="0"/>
              </a:rPr>
              <a:t>Most of the materials in the jeepney is composed of metals. These metals can be utilized by metal companies in order to recover and recycle the iron metal.</a:t>
            </a:r>
            <a:endParaRPr lang="en-US" sz="3600" dirty="0">
              <a:latin typeface="Avenir" panose="02000503020000020003" pitchFamily="2" charset="0"/>
            </a:endParaRPr>
          </a:p>
          <a:p>
            <a:pPr marL="0" indent="0" algn="just">
              <a:lnSpc>
                <a:spcPct val="100000"/>
              </a:lnSpc>
              <a:spcBef>
                <a:spcPts val="0"/>
              </a:spcBef>
              <a:buFont typeface="Arial" panose="020B0604020202020204" pitchFamily="34" charset="0"/>
              <a:buNone/>
            </a:pPr>
            <a:endParaRPr lang="en-US" sz="3600" dirty="0" err="1">
              <a:latin typeface="Avenir" panose="02000503020000020003" pitchFamily="2" charset="0"/>
            </a:endParaRPr>
          </a:p>
        </p:txBody>
      </p:sp>
      <p:sp>
        <p:nvSpPr>
          <p:cNvPr id="22" name="Rectangle 21">
            <a:extLst>
              <a:ext uri="{FF2B5EF4-FFF2-40B4-BE49-F238E27FC236}">
                <a16:creationId xmlns:a16="http://schemas.microsoft.com/office/drawing/2014/main" id="{05D193C9-7491-B841-A108-55B5A984D2D5}"/>
              </a:ext>
            </a:extLst>
          </p:cNvPr>
          <p:cNvSpPr/>
          <p:nvPr/>
        </p:nvSpPr>
        <p:spPr>
          <a:xfrm>
            <a:off x="2130884" y="3160632"/>
            <a:ext cx="7036856" cy="3785652"/>
          </a:xfrm>
          <a:prstGeom prst="rect">
            <a:avLst/>
          </a:prstGeom>
        </p:spPr>
        <p:txBody>
          <a:bodyPr wrap="square">
            <a:spAutoFit/>
          </a:bodyPr>
          <a:lstStyle/>
          <a:p>
            <a:pPr marL="457200" indent="-457200">
              <a:buFont typeface="Wingdings" pitchFamily="2" charset="2"/>
              <a:buChar char="q"/>
            </a:pPr>
            <a:endParaRPr lang="en-US" sz="24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r>
              <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Gravel Substitute</a:t>
            </a:r>
          </a:p>
          <a:p>
            <a:pPr marL="457200" indent="-457200">
              <a:buFont typeface="Wingdings" pitchFamily="2" charset="2"/>
              <a:buChar char="q"/>
            </a:pPr>
            <a:r>
              <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Crumb Rubber</a:t>
            </a:r>
          </a:p>
          <a:p>
            <a:pPr marL="457200" indent="-457200">
              <a:buFont typeface="Wingdings" pitchFamily="2" charset="2"/>
              <a:buChar char="q"/>
            </a:pPr>
            <a:r>
              <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Landfill Medium</a:t>
            </a:r>
          </a:p>
          <a:p>
            <a:pPr marL="457200" indent="-457200">
              <a:buFont typeface="Wingdings" pitchFamily="2" charset="2"/>
              <a:buChar char="q"/>
            </a:pPr>
            <a:r>
              <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Wastewater Filter Treatment</a:t>
            </a:r>
          </a:p>
          <a:p>
            <a:pPr marL="457200" indent="-457200">
              <a:buFont typeface="Wingdings" pitchFamily="2" charset="2"/>
              <a:buChar char="q"/>
            </a:pPr>
            <a:r>
              <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Garden Mulch</a:t>
            </a:r>
          </a:p>
          <a:p>
            <a:pPr marL="457200" indent="-457200">
              <a:buFont typeface="Wingdings" pitchFamily="2" charset="2"/>
              <a:buChar char="q"/>
            </a:pPr>
            <a:endPar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4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4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4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p:txBody>
      </p:sp>
      <p:sp>
        <p:nvSpPr>
          <p:cNvPr id="6" name="Rectangle 5">
            <a:extLst>
              <a:ext uri="{FF2B5EF4-FFF2-40B4-BE49-F238E27FC236}">
                <a16:creationId xmlns:a16="http://schemas.microsoft.com/office/drawing/2014/main" id="{F9A738F3-08F5-634C-8F16-20D4C9A003DB}"/>
              </a:ext>
            </a:extLst>
          </p:cNvPr>
          <p:cNvSpPr/>
          <p:nvPr/>
        </p:nvSpPr>
        <p:spPr>
          <a:xfrm>
            <a:off x="925359" y="2389709"/>
            <a:ext cx="7737781" cy="461665"/>
          </a:xfrm>
          <a:prstGeom prst="rect">
            <a:avLst/>
          </a:prstGeom>
        </p:spPr>
        <p:txBody>
          <a:bodyPr wrap="square">
            <a:spAutoFit/>
          </a:bodyPr>
          <a:lstStyle/>
          <a:p>
            <a:pPr algn="just"/>
            <a:r>
              <a:rPr lang="en-US" sz="2400" dirty="0">
                <a:latin typeface="Avenir" panose="02000503020000020003" pitchFamily="2" charset="0"/>
              </a:rPr>
              <a:t>For the non-metals:</a:t>
            </a:r>
          </a:p>
        </p:txBody>
      </p:sp>
      <p:sp>
        <p:nvSpPr>
          <p:cNvPr id="24" name="Rectangle 23">
            <a:extLst>
              <a:ext uri="{FF2B5EF4-FFF2-40B4-BE49-F238E27FC236}">
                <a16:creationId xmlns:a16="http://schemas.microsoft.com/office/drawing/2014/main" id="{C9314FA6-A45E-6646-AB25-229B7AB61BBE}"/>
              </a:ext>
            </a:extLst>
          </p:cNvPr>
          <p:cNvSpPr/>
          <p:nvPr/>
        </p:nvSpPr>
        <p:spPr>
          <a:xfrm>
            <a:off x="1493290" y="3005611"/>
            <a:ext cx="7737781" cy="461665"/>
          </a:xfrm>
          <a:prstGeom prst="rect">
            <a:avLst/>
          </a:prstGeom>
        </p:spPr>
        <p:txBody>
          <a:bodyPr wrap="square">
            <a:spAutoFit/>
          </a:bodyPr>
          <a:lstStyle/>
          <a:p>
            <a:pPr algn="just"/>
            <a:r>
              <a:rPr lang="en-US" sz="2400" b="1" dirty="0">
                <a:solidFill>
                  <a:schemeClr val="accent2">
                    <a:lumMod val="75000"/>
                  </a:schemeClr>
                </a:solidFill>
                <a:latin typeface="Avenir" panose="02000503020000020003" pitchFamily="2" charset="0"/>
              </a:rPr>
              <a:t>Worn Out Rubber</a:t>
            </a:r>
            <a:r>
              <a:rPr lang="en-US" sz="2400" dirty="0">
                <a:latin typeface="Avenir" panose="02000503020000020003" pitchFamily="2" charset="0"/>
              </a:rPr>
              <a:t> can be used as </a:t>
            </a:r>
          </a:p>
        </p:txBody>
      </p:sp>
    </p:spTree>
    <p:extLst>
      <p:ext uri="{BB962C8B-B14F-4D97-AF65-F5344CB8AC3E}">
        <p14:creationId xmlns:p14="http://schemas.microsoft.com/office/powerpoint/2010/main" val="2794172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850900" y="1993341"/>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pic>
        <p:nvPicPr>
          <p:cNvPr id="13" name="Picture 12" descr="Image result for car recycling process graphics">
            <a:extLst>
              <a:ext uri="{FF2B5EF4-FFF2-40B4-BE49-F238E27FC236}">
                <a16:creationId xmlns:a16="http://schemas.microsoft.com/office/drawing/2014/main" id="{E9BFCE9E-3152-4B4F-9A1F-E6596F799067}"/>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2989942" y="4961988"/>
            <a:ext cx="9241631" cy="2601088"/>
          </a:xfrm>
          <a:prstGeom prst="rect">
            <a:avLst/>
          </a:prstGeom>
          <a:noFill/>
          <a:ln>
            <a:noFill/>
          </a:ln>
        </p:spPr>
      </p:pic>
      <p:pic>
        <p:nvPicPr>
          <p:cNvPr id="14" name="Picture 13">
            <a:extLst>
              <a:ext uri="{FF2B5EF4-FFF2-40B4-BE49-F238E27FC236}">
                <a16:creationId xmlns:a16="http://schemas.microsoft.com/office/drawing/2014/main" id="{77751972-A7E5-C446-B644-406966905B49}"/>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4834313" y="6049247"/>
            <a:ext cx="1461534" cy="718710"/>
          </a:xfrm>
          <a:prstGeom prst="rect">
            <a:avLst/>
          </a:prstGeom>
        </p:spPr>
      </p:pic>
      <p:sp>
        <p:nvSpPr>
          <p:cNvPr id="15" name="Oval 14">
            <a:extLst>
              <a:ext uri="{FF2B5EF4-FFF2-40B4-BE49-F238E27FC236}">
                <a16:creationId xmlns:a16="http://schemas.microsoft.com/office/drawing/2014/main" id="{69A239F0-E3FD-974B-89FA-E45E93F7356D}"/>
              </a:ext>
            </a:extLst>
          </p:cNvPr>
          <p:cNvSpPr/>
          <p:nvPr/>
        </p:nvSpPr>
        <p:spPr>
          <a:xfrm>
            <a:off x="6015669" y="5954013"/>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5D866616-CA88-5B44-AC5B-EB80BEDC5661}"/>
              </a:ext>
            </a:extLst>
          </p:cNvPr>
          <p:cNvSpPr/>
          <p:nvPr/>
        </p:nvSpPr>
        <p:spPr>
          <a:xfrm>
            <a:off x="6219949" y="5767040"/>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32294658-653A-5543-A099-E38A8FF9D7BA}"/>
              </a:ext>
            </a:extLst>
          </p:cNvPr>
          <p:cNvSpPr/>
          <p:nvPr/>
        </p:nvSpPr>
        <p:spPr>
          <a:xfrm>
            <a:off x="6443193" y="5644522"/>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BB92977B-4EE2-D24E-BD22-A41874F8CFB9}"/>
              </a:ext>
            </a:extLst>
          </p:cNvPr>
          <p:cNvSpPr/>
          <p:nvPr/>
        </p:nvSpPr>
        <p:spPr>
          <a:xfrm>
            <a:off x="6712960" y="5605038"/>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E56AFE44-6E5A-B14E-ACF9-614B308A4A03}"/>
              </a:ext>
            </a:extLst>
          </p:cNvPr>
          <p:cNvSpPr/>
          <p:nvPr/>
        </p:nvSpPr>
        <p:spPr>
          <a:xfrm>
            <a:off x="6982727" y="5649565"/>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011B8C66-A589-D24D-9FE7-41CDECE0A90B}"/>
              </a:ext>
            </a:extLst>
          </p:cNvPr>
          <p:cNvSpPr/>
          <p:nvPr/>
        </p:nvSpPr>
        <p:spPr>
          <a:xfrm>
            <a:off x="6295848" y="5954013"/>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F473EC-353B-164D-88D1-BD4592FEAE87}"/>
              </a:ext>
            </a:extLst>
          </p:cNvPr>
          <p:cNvSpPr/>
          <p:nvPr/>
        </p:nvSpPr>
        <p:spPr>
          <a:xfrm>
            <a:off x="6294792" y="6219056"/>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80D56764-23A3-5847-A6A3-92F3198A1262}"/>
              </a:ext>
            </a:extLst>
          </p:cNvPr>
          <p:cNvSpPr txBox="1">
            <a:spLocks/>
          </p:cNvSpPr>
          <p:nvPr/>
        </p:nvSpPr>
        <p:spPr>
          <a:xfrm>
            <a:off x="767517" y="597603"/>
            <a:ext cx="8053466" cy="1382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2200" b="1" dirty="0">
                <a:solidFill>
                  <a:schemeClr val="accent2">
                    <a:lumMod val="75000"/>
                  </a:schemeClr>
                </a:solidFill>
                <a:latin typeface="Avenir" panose="02000503020000020003" pitchFamily="2" charset="0"/>
              </a:rPr>
              <a:t>Abaca</a:t>
            </a:r>
            <a:r>
              <a:rPr lang="en-US" sz="2200" dirty="0">
                <a:latin typeface="Avenir" panose="02000503020000020003" pitchFamily="2" charset="0"/>
              </a:rPr>
              <a:t> can be used as substitute for fiberglass composites.</a:t>
            </a:r>
          </a:p>
        </p:txBody>
      </p:sp>
      <p:sp>
        <p:nvSpPr>
          <p:cNvPr id="22" name="Rectangle 21">
            <a:extLst>
              <a:ext uri="{FF2B5EF4-FFF2-40B4-BE49-F238E27FC236}">
                <a16:creationId xmlns:a16="http://schemas.microsoft.com/office/drawing/2014/main" id="{05D193C9-7491-B841-A108-55B5A984D2D5}"/>
              </a:ext>
            </a:extLst>
          </p:cNvPr>
          <p:cNvSpPr/>
          <p:nvPr/>
        </p:nvSpPr>
        <p:spPr>
          <a:xfrm>
            <a:off x="1256244" y="1516123"/>
            <a:ext cx="7036856" cy="5632311"/>
          </a:xfrm>
          <a:prstGeom prst="rect">
            <a:avLst/>
          </a:prstGeom>
        </p:spPr>
        <p:txBody>
          <a:bodyPr wrap="square">
            <a:spAutoFit/>
          </a:bodyPr>
          <a:lstStyle/>
          <a:p>
            <a:pPr marL="457200" indent="-457200">
              <a:buFont typeface="Wingdings" pitchFamily="2" charset="2"/>
              <a:buChar char="q"/>
            </a:pPr>
            <a:r>
              <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Cordage</a:t>
            </a:r>
          </a:p>
          <a:p>
            <a:pPr marL="457200" indent="-457200">
              <a:buFont typeface="Wingdings" pitchFamily="2" charset="2"/>
              <a:buChar char="q"/>
            </a:pPr>
            <a:r>
              <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Furniture</a:t>
            </a:r>
          </a:p>
          <a:p>
            <a:pPr marL="457200" indent="-457200">
              <a:buFont typeface="Wingdings" pitchFamily="2" charset="2"/>
              <a:buChar char="q"/>
            </a:pPr>
            <a:r>
              <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Handicrafts</a:t>
            </a:r>
          </a:p>
          <a:p>
            <a:pPr marL="457200" indent="-457200">
              <a:buFont typeface="Wingdings" pitchFamily="2" charset="2"/>
              <a:buChar char="q"/>
            </a:pPr>
            <a:r>
              <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Paper</a:t>
            </a:r>
          </a:p>
          <a:p>
            <a:pPr marL="457200" indent="-457200">
              <a:buFont typeface="Wingdings" pitchFamily="2" charset="2"/>
              <a:buChar char="q"/>
            </a:pPr>
            <a:r>
              <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Textile</a:t>
            </a:r>
          </a:p>
          <a:p>
            <a:pPr marL="457200" indent="-457200">
              <a:buFont typeface="Wingdings" pitchFamily="2" charset="2"/>
              <a:buChar char="q"/>
            </a:pPr>
            <a:r>
              <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Twines</a:t>
            </a:r>
          </a:p>
          <a:p>
            <a:pPr marL="457200" indent="-457200">
              <a:buFont typeface="Wingdings" pitchFamily="2" charset="2"/>
              <a:buChar char="q"/>
            </a:pPr>
            <a:r>
              <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Fishing Lines</a:t>
            </a:r>
          </a:p>
          <a:p>
            <a:pPr marL="457200" indent="-457200">
              <a:buFont typeface="Wingdings" pitchFamily="2" charset="2"/>
              <a:buChar char="q"/>
            </a:pPr>
            <a:r>
              <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Nets </a:t>
            </a:r>
          </a:p>
          <a:p>
            <a:pPr marL="457200" indent="-457200">
              <a:buFont typeface="Wingdings" pitchFamily="2" charset="2"/>
              <a:buChar char="q"/>
            </a:pPr>
            <a:r>
              <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Coarse cloth for sacks </a:t>
            </a:r>
          </a:p>
          <a:p>
            <a:pPr marL="457200" indent="-457200">
              <a:buFont typeface="Wingdings" pitchFamily="2" charset="2"/>
              <a:buChar char="q"/>
            </a:pPr>
            <a:r>
              <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For car manufacturing (underbody protection, soft applications as filling material for bolster and interior trim parts, reinforced plastic components) (DOST November 2013) </a:t>
            </a:r>
          </a:p>
          <a:p>
            <a:pPr marL="457200" indent="-457200">
              <a:buFont typeface="Wingdings" pitchFamily="2" charset="2"/>
              <a:buChar char="q"/>
            </a:pPr>
            <a:endPar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0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endParaRPr>
          </a:p>
        </p:txBody>
      </p:sp>
      <p:sp>
        <p:nvSpPr>
          <p:cNvPr id="24" name="Rectangle 23">
            <a:extLst>
              <a:ext uri="{FF2B5EF4-FFF2-40B4-BE49-F238E27FC236}">
                <a16:creationId xmlns:a16="http://schemas.microsoft.com/office/drawing/2014/main" id="{C9314FA6-A45E-6646-AB25-229B7AB61BBE}"/>
              </a:ext>
            </a:extLst>
          </p:cNvPr>
          <p:cNvSpPr/>
          <p:nvPr/>
        </p:nvSpPr>
        <p:spPr>
          <a:xfrm>
            <a:off x="1123265" y="934376"/>
            <a:ext cx="7737781" cy="430887"/>
          </a:xfrm>
          <a:prstGeom prst="rect">
            <a:avLst/>
          </a:prstGeom>
        </p:spPr>
        <p:txBody>
          <a:bodyPr wrap="square">
            <a:spAutoFit/>
          </a:bodyPr>
          <a:lstStyle/>
          <a:p>
            <a:pPr algn="just"/>
            <a:r>
              <a:rPr lang="en-US" sz="2200" dirty="0">
                <a:latin typeface="Avenir" panose="02000503020000020003" pitchFamily="2" charset="0"/>
              </a:rPr>
              <a:t>It can also be used as: </a:t>
            </a:r>
          </a:p>
        </p:txBody>
      </p:sp>
    </p:spTree>
    <p:extLst>
      <p:ext uri="{BB962C8B-B14F-4D97-AF65-F5344CB8AC3E}">
        <p14:creationId xmlns:p14="http://schemas.microsoft.com/office/powerpoint/2010/main" val="693813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850900" y="1993341"/>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pic>
        <p:nvPicPr>
          <p:cNvPr id="13" name="Picture 12" descr="Image result for car recycling process graphics">
            <a:extLst>
              <a:ext uri="{FF2B5EF4-FFF2-40B4-BE49-F238E27FC236}">
                <a16:creationId xmlns:a16="http://schemas.microsoft.com/office/drawing/2014/main" id="{E9BFCE9E-3152-4B4F-9A1F-E6596F799067}"/>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2989942" y="4961988"/>
            <a:ext cx="9241631" cy="2601088"/>
          </a:xfrm>
          <a:prstGeom prst="rect">
            <a:avLst/>
          </a:prstGeom>
          <a:noFill/>
          <a:ln>
            <a:noFill/>
          </a:ln>
        </p:spPr>
      </p:pic>
      <p:pic>
        <p:nvPicPr>
          <p:cNvPr id="14" name="Picture 13">
            <a:extLst>
              <a:ext uri="{FF2B5EF4-FFF2-40B4-BE49-F238E27FC236}">
                <a16:creationId xmlns:a16="http://schemas.microsoft.com/office/drawing/2014/main" id="{77751972-A7E5-C446-B644-406966905B49}"/>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4834313" y="6049247"/>
            <a:ext cx="1461534" cy="718710"/>
          </a:xfrm>
          <a:prstGeom prst="rect">
            <a:avLst/>
          </a:prstGeom>
        </p:spPr>
      </p:pic>
      <p:sp>
        <p:nvSpPr>
          <p:cNvPr id="15" name="Oval 14">
            <a:extLst>
              <a:ext uri="{FF2B5EF4-FFF2-40B4-BE49-F238E27FC236}">
                <a16:creationId xmlns:a16="http://schemas.microsoft.com/office/drawing/2014/main" id="{69A239F0-E3FD-974B-89FA-E45E93F7356D}"/>
              </a:ext>
            </a:extLst>
          </p:cNvPr>
          <p:cNvSpPr/>
          <p:nvPr/>
        </p:nvSpPr>
        <p:spPr>
          <a:xfrm>
            <a:off x="6015669" y="5954013"/>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5D866616-CA88-5B44-AC5B-EB80BEDC5661}"/>
              </a:ext>
            </a:extLst>
          </p:cNvPr>
          <p:cNvSpPr/>
          <p:nvPr/>
        </p:nvSpPr>
        <p:spPr>
          <a:xfrm>
            <a:off x="6219949" y="5767040"/>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32294658-653A-5543-A099-E38A8FF9D7BA}"/>
              </a:ext>
            </a:extLst>
          </p:cNvPr>
          <p:cNvSpPr/>
          <p:nvPr/>
        </p:nvSpPr>
        <p:spPr>
          <a:xfrm>
            <a:off x="6443193" y="5644522"/>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BB92977B-4EE2-D24E-BD22-A41874F8CFB9}"/>
              </a:ext>
            </a:extLst>
          </p:cNvPr>
          <p:cNvSpPr/>
          <p:nvPr/>
        </p:nvSpPr>
        <p:spPr>
          <a:xfrm>
            <a:off x="6712960" y="5605038"/>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E56AFE44-6E5A-B14E-ACF9-614B308A4A03}"/>
              </a:ext>
            </a:extLst>
          </p:cNvPr>
          <p:cNvSpPr/>
          <p:nvPr/>
        </p:nvSpPr>
        <p:spPr>
          <a:xfrm>
            <a:off x="6982727" y="5649565"/>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011B8C66-A589-D24D-9FE7-41CDECE0A90B}"/>
              </a:ext>
            </a:extLst>
          </p:cNvPr>
          <p:cNvSpPr/>
          <p:nvPr/>
        </p:nvSpPr>
        <p:spPr>
          <a:xfrm>
            <a:off x="6295848" y="5954013"/>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F473EC-353B-164D-88D1-BD4592FEAE87}"/>
              </a:ext>
            </a:extLst>
          </p:cNvPr>
          <p:cNvSpPr/>
          <p:nvPr/>
        </p:nvSpPr>
        <p:spPr>
          <a:xfrm>
            <a:off x="6294792" y="6219056"/>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80D56764-23A3-5847-A6A3-92F3198A1262}"/>
              </a:ext>
            </a:extLst>
          </p:cNvPr>
          <p:cNvSpPr txBox="1">
            <a:spLocks/>
          </p:cNvSpPr>
          <p:nvPr/>
        </p:nvSpPr>
        <p:spPr>
          <a:xfrm>
            <a:off x="1023255" y="1341246"/>
            <a:ext cx="8053466" cy="1382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2200" b="1" dirty="0">
                <a:solidFill>
                  <a:schemeClr val="accent2">
                    <a:lumMod val="75000"/>
                  </a:schemeClr>
                </a:solidFill>
                <a:latin typeface="Avenir" panose="02000503020000020003" pitchFamily="2" charset="0"/>
              </a:rPr>
              <a:t>Windshield</a:t>
            </a:r>
            <a:r>
              <a:rPr lang="en-US" sz="2200" dirty="0">
                <a:latin typeface="Avenir" panose="02000503020000020003" pitchFamily="2" charset="0"/>
              </a:rPr>
              <a:t> glass can be recycled as table tops.</a:t>
            </a:r>
          </a:p>
          <a:p>
            <a:pPr marL="0" indent="0" algn="just">
              <a:lnSpc>
                <a:spcPct val="100000"/>
              </a:lnSpc>
              <a:spcBef>
                <a:spcPts val="0"/>
              </a:spcBef>
              <a:buNone/>
            </a:pPr>
            <a:endParaRPr lang="en-US" sz="2200" dirty="0">
              <a:latin typeface="Avenir" panose="02000503020000020003" pitchFamily="2" charset="0"/>
            </a:endParaRPr>
          </a:p>
          <a:p>
            <a:pPr marL="0" indent="0" algn="just">
              <a:lnSpc>
                <a:spcPct val="100000"/>
              </a:lnSpc>
              <a:spcBef>
                <a:spcPts val="0"/>
              </a:spcBef>
              <a:buNone/>
            </a:pPr>
            <a:endParaRPr lang="en-US" sz="2200" dirty="0">
              <a:latin typeface="Avenir" panose="02000503020000020003" pitchFamily="2" charset="0"/>
            </a:endParaRPr>
          </a:p>
        </p:txBody>
      </p:sp>
      <p:sp>
        <p:nvSpPr>
          <p:cNvPr id="22" name="Rectangle 21">
            <a:extLst>
              <a:ext uri="{FF2B5EF4-FFF2-40B4-BE49-F238E27FC236}">
                <a16:creationId xmlns:a16="http://schemas.microsoft.com/office/drawing/2014/main" id="{05D193C9-7491-B841-A108-55B5A984D2D5}"/>
              </a:ext>
            </a:extLst>
          </p:cNvPr>
          <p:cNvSpPr/>
          <p:nvPr/>
        </p:nvSpPr>
        <p:spPr>
          <a:xfrm>
            <a:off x="1551371" y="3930586"/>
            <a:ext cx="7036856" cy="1323439"/>
          </a:xfrm>
          <a:prstGeom prst="rect">
            <a:avLst/>
          </a:prstGeom>
        </p:spPr>
        <p:txBody>
          <a:bodyPr wrap="square">
            <a:spAutoFit/>
          </a:bodyPr>
          <a:lstStyle/>
          <a:p>
            <a:pPr marL="457200" indent="-457200">
              <a:buFont typeface="Wingdings" pitchFamily="2" charset="2"/>
              <a:buChar char="q"/>
            </a:pPr>
            <a:r>
              <a:rPr lang="en-US" sz="2000" b="1"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engine for boats (</a:t>
            </a:r>
            <a:r>
              <a:rPr lang="en-US" sz="2000" b="1" spc="75" dirty="0" err="1">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marinisation</a:t>
            </a:r>
            <a:r>
              <a:rPr lang="en-US" sz="2000" b="1"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 </a:t>
            </a:r>
          </a:p>
          <a:p>
            <a:pPr marL="457200" indent="-457200">
              <a:buFont typeface="Wingdings" pitchFamily="2" charset="2"/>
              <a:buChar char="q"/>
            </a:pPr>
            <a:r>
              <a:rPr lang="en-US" sz="2000" b="1"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farm harvester</a:t>
            </a:r>
          </a:p>
          <a:p>
            <a:pPr marL="457200" indent="-457200">
              <a:buFont typeface="Wingdings" pitchFamily="2" charset="2"/>
              <a:buChar char="q"/>
            </a:pPr>
            <a:r>
              <a:rPr lang="en-US" sz="2000" b="1"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generator</a:t>
            </a:r>
          </a:p>
          <a:p>
            <a:pPr marL="457200" indent="-457200">
              <a:buFont typeface="Wingdings" pitchFamily="2" charset="2"/>
              <a:buChar char="q"/>
            </a:pPr>
            <a:endParaRPr lang="en-US" sz="2000" b="1"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endParaRPr>
          </a:p>
        </p:txBody>
      </p:sp>
      <p:sp>
        <p:nvSpPr>
          <p:cNvPr id="26" name="Content Placeholder 2">
            <a:extLst>
              <a:ext uri="{FF2B5EF4-FFF2-40B4-BE49-F238E27FC236}">
                <a16:creationId xmlns:a16="http://schemas.microsoft.com/office/drawing/2014/main" id="{C2449C00-12D0-2249-8E04-B96407D81C5C}"/>
              </a:ext>
            </a:extLst>
          </p:cNvPr>
          <p:cNvSpPr txBox="1">
            <a:spLocks/>
          </p:cNvSpPr>
          <p:nvPr/>
        </p:nvSpPr>
        <p:spPr>
          <a:xfrm>
            <a:off x="1023255" y="2047279"/>
            <a:ext cx="7442200" cy="1382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2200" b="1" dirty="0">
                <a:solidFill>
                  <a:schemeClr val="accent2">
                    <a:lumMod val="75000"/>
                  </a:schemeClr>
                </a:solidFill>
                <a:latin typeface="Avenir" panose="02000503020000020003" pitchFamily="2" charset="0"/>
              </a:rPr>
              <a:t>Plastics</a:t>
            </a:r>
            <a:r>
              <a:rPr lang="en-US" sz="2200" dirty="0">
                <a:latin typeface="Avenir" panose="02000503020000020003" pitchFamily="2" charset="0"/>
              </a:rPr>
              <a:t> can be recycled and can be used to produce plastic products. </a:t>
            </a:r>
          </a:p>
          <a:p>
            <a:pPr marL="0" indent="0" algn="just">
              <a:lnSpc>
                <a:spcPct val="100000"/>
              </a:lnSpc>
              <a:spcBef>
                <a:spcPts val="0"/>
              </a:spcBef>
              <a:buNone/>
            </a:pPr>
            <a:endParaRPr lang="en-US" sz="2200" dirty="0">
              <a:latin typeface="Avenir" panose="02000503020000020003" pitchFamily="2" charset="0"/>
            </a:endParaRPr>
          </a:p>
          <a:p>
            <a:pPr marL="0" indent="0" algn="just">
              <a:lnSpc>
                <a:spcPct val="100000"/>
              </a:lnSpc>
              <a:spcBef>
                <a:spcPts val="0"/>
              </a:spcBef>
              <a:buNone/>
            </a:pPr>
            <a:endParaRPr lang="en-US" sz="2200" dirty="0">
              <a:latin typeface="Avenir" panose="02000503020000020003" pitchFamily="2" charset="0"/>
            </a:endParaRPr>
          </a:p>
          <a:p>
            <a:pPr marL="0" indent="0" algn="just">
              <a:lnSpc>
                <a:spcPct val="100000"/>
              </a:lnSpc>
              <a:spcBef>
                <a:spcPts val="0"/>
              </a:spcBef>
              <a:buNone/>
            </a:pPr>
            <a:endParaRPr lang="en-US" sz="2200" dirty="0">
              <a:latin typeface="Avenir" panose="02000503020000020003" pitchFamily="2" charset="0"/>
            </a:endParaRPr>
          </a:p>
          <a:p>
            <a:pPr marL="0" indent="0" algn="just">
              <a:lnSpc>
                <a:spcPct val="100000"/>
              </a:lnSpc>
              <a:spcBef>
                <a:spcPts val="0"/>
              </a:spcBef>
              <a:buNone/>
            </a:pPr>
            <a:endParaRPr lang="en-US" sz="2200" dirty="0">
              <a:latin typeface="Avenir" panose="02000503020000020003" pitchFamily="2" charset="0"/>
            </a:endParaRPr>
          </a:p>
        </p:txBody>
      </p:sp>
      <p:sp>
        <p:nvSpPr>
          <p:cNvPr id="27" name="Content Placeholder 2">
            <a:extLst>
              <a:ext uri="{FF2B5EF4-FFF2-40B4-BE49-F238E27FC236}">
                <a16:creationId xmlns:a16="http://schemas.microsoft.com/office/drawing/2014/main" id="{9A4BC7C5-F5E7-6047-B88B-E42C8D4F2B2D}"/>
              </a:ext>
            </a:extLst>
          </p:cNvPr>
          <p:cNvSpPr txBox="1">
            <a:spLocks/>
          </p:cNvSpPr>
          <p:nvPr/>
        </p:nvSpPr>
        <p:spPr>
          <a:xfrm>
            <a:off x="1023256" y="3011364"/>
            <a:ext cx="7269843" cy="7963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2200" dirty="0">
                <a:latin typeface="Avenir" panose="02000503020000020003" pitchFamily="2" charset="0"/>
              </a:rPr>
              <a:t>Among the major use of the </a:t>
            </a:r>
            <a:r>
              <a:rPr lang="en-US" sz="2200" b="1" dirty="0">
                <a:solidFill>
                  <a:schemeClr val="accent2">
                    <a:lumMod val="75000"/>
                  </a:schemeClr>
                </a:solidFill>
                <a:latin typeface="Avenir" panose="02000503020000020003" pitchFamily="2" charset="0"/>
              </a:rPr>
              <a:t>Engines</a:t>
            </a:r>
            <a:r>
              <a:rPr lang="en-US" sz="2200" dirty="0">
                <a:latin typeface="Avenir" panose="02000503020000020003" pitchFamily="2" charset="0"/>
              </a:rPr>
              <a:t> from an end-of-life jeepneys are:</a:t>
            </a:r>
          </a:p>
          <a:p>
            <a:pPr marL="0" indent="0" algn="just">
              <a:lnSpc>
                <a:spcPct val="100000"/>
              </a:lnSpc>
              <a:spcBef>
                <a:spcPts val="0"/>
              </a:spcBef>
              <a:buNone/>
            </a:pPr>
            <a:endParaRPr lang="en-US" sz="2200" dirty="0">
              <a:latin typeface="Avenir" panose="02000503020000020003" pitchFamily="2" charset="0"/>
            </a:endParaRPr>
          </a:p>
        </p:txBody>
      </p:sp>
    </p:spTree>
    <p:extLst>
      <p:ext uri="{BB962C8B-B14F-4D97-AF65-F5344CB8AC3E}">
        <p14:creationId xmlns:p14="http://schemas.microsoft.com/office/powerpoint/2010/main" val="2324615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763814" y="1563687"/>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sp>
        <p:nvSpPr>
          <p:cNvPr id="26" name="Content Placeholder 2">
            <a:extLst>
              <a:ext uri="{FF2B5EF4-FFF2-40B4-BE49-F238E27FC236}">
                <a16:creationId xmlns:a16="http://schemas.microsoft.com/office/drawing/2014/main" id="{F6E7E047-DB57-0B49-BEE0-46919DA731EC}"/>
              </a:ext>
            </a:extLst>
          </p:cNvPr>
          <p:cNvSpPr txBox="1">
            <a:spLocks/>
          </p:cNvSpPr>
          <p:nvPr/>
        </p:nvSpPr>
        <p:spPr>
          <a:xfrm>
            <a:off x="377380" y="245590"/>
            <a:ext cx="8273134" cy="3558972"/>
          </a:xfrm>
          <a:prstGeom prst="rect">
            <a:avLst/>
          </a:prstGeom>
        </p:spPr>
        <p:txBody>
          <a:bodyPr vert="horz" lIns="91440" tIns="45720" rIns="91440" bIns="45720" rtlCol="0">
            <a:normAutofit/>
          </a:bodyPr>
          <a:lstStyle>
            <a:defPPr>
              <a:defRPr lang="en-US"/>
            </a:defPPr>
            <a:lvl1pPr indent="0" defTabSz="914400">
              <a:lnSpc>
                <a:spcPct val="100000"/>
              </a:lnSpc>
              <a:spcBef>
                <a:spcPts val="0"/>
              </a:spcBef>
              <a:buFont typeface="Arial" panose="020B0604020202020204" pitchFamily="34" charset="0"/>
              <a:buNone/>
              <a:defRPr sz="2500">
                <a:latin typeface="Avenir" panose="02000503020000020003"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br>
              <a:rPr lang="en-US" sz="2400" b="1" dirty="0">
                <a:solidFill>
                  <a:schemeClr val="accent6">
                    <a:lumMod val="75000"/>
                  </a:schemeClr>
                </a:solidFill>
              </a:rPr>
            </a:br>
            <a:endParaRPr lang="en-US" sz="2400" b="1" dirty="0">
              <a:solidFill>
                <a:schemeClr val="accent6">
                  <a:lumMod val="75000"/>
                </a:schemeClr>
              </a:solidFill>
            </a:endParaRPr>
          </a:p>
        </p:txBody>
      </p:sp>
      <p:pic>
        <p:nvPicPr>
          <p:cNvPr id="7" name="Content Placeholder 6" descr="A picture containing text, number, receipt&#10;&#10;Description automatically generated">
            <a:extLst>
              <a:ext uri="{FF2B5EF4-FFF2-40B4-BE49-F238E27FC236}">
                <a16:creationId xmlns:a16="http://schemas.microsoft.com/office/drawing/2014/main" id="{BA4FF2DA-EC95-898D-A453-7D940173D6AD}"/>
              </a:ext>
            </a:extLst>
          </p:cNvPr>
          <p:cNvPicPr>
            <a:picLocks noGrp="1" noChangeAspect="1"/>
          </p:cNvPicPr>
          <p:nvPr>
            <p:ph idx="1"/>
          </p:nvPr>
        </p:nvPicPr>
        <p:blipFill>
          <a:blip r:embed="rId4"/>
          <a:stretch>
            <a:fillRect/>
          </a:stretch>
        </p:blipFill>
        <p:spPr>
          <a:xfrm>
            <a:off x="937549" y="1088020"/>
            <a:ext cx="6152745" cy="5088943"/>
          </a:xfrm>
        </p:spPr>
      </p:pic>
    </p:spTree>
    <p:extLst>
      <p:ext uri="{BB962C8B-B14F-4D97-AF65-F5344CB8AC3E}">
        <p14:creationId xmlns:p14="http://schemas.microsoft.com/office/powerpoint/2010/main" val="1980827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3526FC7-7740-2543-998D-00C86E88B7A9}"/>
              </a:ext>
            </a:extLst>
          </p:cNvPr>
          <p:cNvPicPr>
            <a:picLocks noChangeAspect="1"/>
          </p:cNvPicPr>
          <p:nvPr/>
        </p:nvPicPr>
        <p:blipFill rotWithShape="1">
          <a:blip r:embed="rId3"/>
          <a:srcRect l="2204" r="2242" b="1"/>
          <a:stretch/>
        </p:blipFill>
        <p:spPr>
          <a:xfrm>
            <a:off x="15" y="1"/>
            <a:ext cx="9143985" cy="5605669"/>
          </a:xfrm>
          <a:prstGeom prst="rect">
            <a:avLst/>
          </a:prstGeom>
        </p:spPr>
      </p:pic>
      <p:pic>
        <p:nvPicPr>
          <p:cNvPr id="8" name="Picture 7" descr="Image result for car recycling process graphics">
            <a:extLst>
              <a:ext uri="{FF2B5EF4-FFF2-40B4-BE49-F238E27FC236}">
                <a16:creationId xmlns:a16="http://schemas.microsoft.com/office/drawing/2014/main" id="{6CC0CDEC-7B20-9247-8232-16135591DAF5}"/>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0" y="4613645"/>
            <a:ext cx="9241631" cy="2601088"/>
          </a:xfrm>
          <a:prstGeom prst="rect">
            <a:avLst/>
          </a:prstGeom>
          <a:noFill/>
          <a:ln>
            <a:noFill/>
          </a:ln>
        </p:spPr>
      </p:pic>
      <p:pic>
        <p:nvPicPr>
          <p:cNvPr id="9" name="Picture 8">
            <a:extLst>
              <a:ext uri="{FF2B5EF4-FFF2-40B4-BE49-F238E27FC236}">
                <a16:creationId xmlns:a16="http://schemas.microsoft.com/office/drawing/2014/main" id="{28992094-7B7C-4749-9D88-DE86C8753010}"/>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1844371" y="5700904"/>
            <a:ext cx="1461534" cy="718710"/>
          </a:xfrm>
          <a:prstGeom prst="rect">
            <a:avLst/>
          </a:prstGeom>
        </p:spPr>
      </p:pic>
      <p:sp>
        <p:nvSpPr>
          <p:cNvPr id="10" name="Oval 9">
            <a:extLst>
              <a:ext uri="{FF2B5EF4-FFF2-40B4-BE49-F238E27FC236}">
                <a16:creationId xmlns:a16="http://schemas.microsoft.com/office/drawing/2014/main" id="{AAF6DE8E-A70C-2E45-9EFD-7B820C282085}"/>
              </a:ext>
            </a:extLst>
          </p:cNvPr>
          <p:cNvSpPr/>
          <p:nvPr/>
        </p:nvSpPr>
        <p:spPr>
          <a:xfrm>
            <a:off x="3025727" y="5605670"/>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a:extLst>
              <a:ext uri="{FF2B5EF4-FFF2-40B4-BE49-F238E27FC236}">
                <a16:creationId xmlns:a16="http://schemas.microsoft.com/office/drawing/2014/main" id="{738D2143-1EDB-B641-A6AA-0D1FD3C0BB39}"/>
              </a:ext>
            </a:extLst>
          </p:cNvPr>
          <p:cNvSpPr/>
          <p:nvPr/>
        </p:nvSpPr>
        <p:spPr>
          <a:xfrm>
            <a:off x="3230007" y="5418697"/>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a:extLst>
              <a:ext uri="{FF2B5EF4-FFF2-40B4-BE49-F238E27FC236}">
                <a16:creationId xmlns:a16="http://schemas.microsoft.com/office/drawing/2014/main" id="{2A17AE32-D6B9-A742-9BBF-B6C9D78F90C6}"/>
              </a:ext>
            </a:extLst>
          </p:cNvPr>
          <p:cNvSpPr/>
          <p:nvPr/>
        </p:nvSpPr>
        <p:spPr>
          <a:xfrm>
            <a:off x="3453251" y="5296179"/>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a:extLst>
              <a:ext uri="{FF2B5EF4-FFF2-40B4-BE49-F238E27FC236}">
                <a16:creationId xmlns:a16="http://schemas.microsoft.com/office/drawing/2014/main" id="{CD2E7F59-F4F8-5440-9B93-211567E1B564}"/>
              </a:ext>
            </a:extLst>
          </p:cNvPr>
          <p:cNvSpPr/>
          <p:nvPr/>
        </p:nvSpPr>
        <p:spPr>
          <a:xfrm>
            <a:off x="3723018" y="5256695"/>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a:extLst>
              <a:ext uri="{FF2B5EF4-FFF2-40B4-BE49-F238E27FC236}">
                <a16:creationId xmlns:a16="http://schemas.microsoft.com/office/drawing/2014/main" id="{EFD97D87-A263-734A-9713-0188BB6A27A5}"/>
              </a:ext>
            </a:extLst>
          </p:cNvPr>
          <p:cNvSpPr/>
          <p:nvPr/>
        </p:nvSpPr>
        <p:spPr>
          <a:xfrm>
            <a:off x="3992785" y="5301222"/>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BFE8A9F9-8787-514C-BA64-A4F76020DF82}"/>
              </a:ext>
            </a:extLst>
          </p:cNvPr>
          <p:cNvSpPr/>
          <p:nvPr/>
        </p:nvSpPr>
        <p:spPr>
          <a:xfrm>
            <a:off x="3305906" y="5605670"/>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EE5B24-A37D-2B46-AC5D-910FEE2501FB}"/>
              </a:ext>
            </a:extLst>
          </p:cNvPr>
          <p:cNvSpPr/>
          <p:nvPr/>
        </p:nvSpPr>
        <p:spPr>
          <a:xfrm>
            <a:off x="3304850" y="5870713"/>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4">
            <a:extLst>
              <a:ext uri="{FF2B5EF4-FFF2-40B4-BE49-F238E27FC236}">
                <a16:creationId xmlns:a16="http://schemas.microsoft.com/office/drawing/2014/main" id="{5BFAF3F0-5138-0447-B55E-FBCBA411A157}"/>
              </a:ext>
            </a:extLst>
          </p:cNvPr>
          <p:cNvSpPr txBox="1"/>
          <p:nvPr/>
        </p:nvSpPr>
        <p:spPr>
          <a:xfrm>
            <a:off x="1996839" y="2465850"/>
            <a:ext cx="5935504" cy="395764"/>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US" sz="2800" b="1" dirty="0">
                <a:solidFill>
                  <a:schemeClr val="accent2">
                    <a:lumMod val="75000"/>
                  </a:schemeClr>
                </a:solidFill>
                <a:latin typeface="Couture" panose="020B0804020202020204" pitchFamily="34" charset="77"/>
                <a:ea typeface="Hiragino Kaku Gothic Std W8" panose="020B0800000000000000" pitchFamily="34" charset="-128"/>
                <a:cs typeface="Arial Hebrew Scholar" pitchFamily="2" charset="-79"/>
              </a:rPr>
              <a:t>End of the Presentation</a:t>
            </a:r>
            <a:endParaRPr lang="en-PH" sz="105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chemeClr val="accent2">
                    <a:lumMod val="75000"/>
                  </a:schemeClr>
                </a:solidFill>
                <a:latin typeface="Calibri" panose="020F0502020204030204" pitchFamily="34" charset="0"/>
                <a:ea typeface="Hiragino Kaku Gothic Std W8" panose="020B0800000000000000" pitchFamily="34" charset="-128"/>
                <a:cs typeface="Calibri" panose="020F0502020204030204" pitchFamily="34" charset="0"/>
              </a:rPr>
              <a:t> </a:t>
            </a:r>
            <a:endParaRPr lang="en-PH" sz="105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14">
            <a:extLst>
              <a:ext uri="{FF2B5EF4-FFF2-40B4-BE49-F238E27FC236}">
                <a16:creationId xmlns:a16="http://schemas.microsoft.com/office/drawing/2014/main" id="{6FDB5C34-0D32-5F41-82D4-F47900B12A15}"/>
              </a:ext>
            </a:extLst>
          </p:cNvPr>
          <p:cNvSpPr txBox="1"/>
          <p:nvPr/>
        </p:nvSpPr>
        <p:spPr>
          <a:xfrm>
            <a:off x="1701878" y="2875766"/>
            <a:ext cx="5935504" cy="395764"/>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en-US" sz="2800" b="1" dirty="0">
                <a:solidFill>
                  <a:schemeClr val="accent2">
                    <a:lumMod val="75000"/>
                  </a:schemeClr>
                </a:solidFill>
                <a:latin typeface="Couture" panose="020B0804020202020204" pitchFamily="34" charset="77"/>
                <a:ea typeface="Hiragino Kaku Gothic Std W8" panose="020B0800000000000000" pitchFamily="34" charset="-128"/>
                <a:cs typeface="Arial Hebrew Scholar" pitchFamily="2" charset="-79"/>
              </a:rPr>
              <a:t>THANK YOU!</a:t>
            </a:r>
            <a:endParaRPr lang="en-PH" sz="105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6BA3A924-D97A-DB4B-A735-41AEF611AB0C}"/>
              </a:ext>
            </a:extLst>
          </p:cNvPr>
          <p:cNvSpPr/>
          <p:nvPr/>
        </p:nvSpPr>
        <p:spPr>
          <a:xfrm>
            <a:off x="1653063" y="2244355"/>
            <a:ext cx="5935504" cy="123852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33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763814" y="1563687"/>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pic>
        <p:nvPicPr>
          <p:cNvPr id="13" name="Picture 12" descr="Image result for car recycling process graphics">
            <a:extLst>
              <a:ext uri="{FF2B5EF4-FFF2-40B4-BE49-F238E27FC236}">
                <a16:creationId xmlns:a16="http://schemas.microsoft.com/office/drawing/2014/main" id="{E9BFCE9E-3152-4B4F-9A1F-E6596F799067}"/>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2989942" y="4961988"/>
            <a:ext cx="9241631" cy="2601088"/>
          </a:xfrm>
          <a:prstGeom prst="rect">
            <a:avLst/>
          </a:prstGeom>
          <a:noFill/>
          <a:ln>
            <a:noFill/>
          </a:ln>
        </p:spPr>
      </p:pic>
      <p:pic>
        <p:nvPicPr>
          <p:cNvPr id="14" name="Picture 13">
            <a:extLst>
              <a:ext uri="{FF2B5EF4-FFF2-40B4-BE49-F238E27FC236}">
                <a16:creationId xmlns:a16="http://schemas.microsoft.com/office/drawing/2014/main" id="{77751972-A7E5-C446-B644-406966905B49}"/>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4834313" y="6049247"/>
            <a:ext cx="1461534" cy="718710"/>
          </a:xfrm>
          <a:prstGeom prst="rect">
            <a:avLst/>
          </a:prstGeom>
        </p:spPr>
      </p:pic>
      <p:sp>
        <p:nvSpPr>
          <p:cNvPr id="15" name="Oval 14">
            <a:extLst>
              <a:ext uri="{FF2B5EF4-FFF2-40B4-BE49-F238E27FC236}">
                <a16:creationId xmlns:a16="http://schemas.microsoft.com/office/drawing/2014/main" id="{69A239F0-E3FD-974B-89FA-E45E93F7356D}"/>
              </a:ext>
            </a:extLst>
          </p:cNvPr>
          <p:cNvSpPr/>
          <p:nvPr/>
        </p:nvSpPr>
        <p:spPr>
          <a:xfrm>
            <a:off x="6015669" y="5954013"/>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5D866616-CA88-5B44-AC5B-EB80BEDC5661}"/>
              </a:ext>
            </a:extLst>
          </p:cNvPr>
          <p:cNvSpPr/>
          <p:nvPr/>
        </p:nvSpPr>
        <p:spPr>
          <a:xfrm>
            <a:off x="6219949" y="5767040"/>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32294658-653A-5543-A099-E38A8FF9D7BA}"/>
              </a:ext>
            </a:extLst>
          </p:cNvPr>
          <p:cNvSpPr/>
          <p:nvPr/>
        </p:nvSpPr>
        <p:spPr>
          <a:xfrm>
            <a:off x="6443193" y="5644522"/>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BB92977B-4EE2-D24E-BD22-A41874F8CFB9}"/>
              </a:ext>
            </a:extLst>
          </p:cNvPr>
          <p:cNvSpPr/>
          <p:nvPr/>
        </p:nvSpPr>
        <p:spPr>
          <a:xfrm>
            <a:off x="6712960" y="5605038"/>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E56AFE44-6E5A-B14E-ACF9-614B308A4A03}"/>
              </a:ext>
            </a:extLst>
          </p:cNvPr>
          <p:cNvSpPr/>
          <p:nvPr/>
        </p:nvSpPr>
        <p:spPr>
          <a:xfrm>
            <a:off x="6982727" y="5649565"/>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011B8C66-A589-D24D-9FE7-41CDECE0A90B}"/>
              </a:ext>
            </a:extLst>
          </p:cNvPr>
          <p:cNvSpPr/>
          <p:nvPr/>
        </p:nvSpPr>
        <p:spPr>
          <a:xfrm>
            <a:off x="6295848" y="5954013"/>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F473EC-353B-164D-88D1-BD4592FEAE87}"/>
              </a:ext>
            </a:extLst>
          </p:cNvPr>
          <p:cNvSpPr/>
          <p:nvPr/>
        </p:nvSpPr>
        <p:spPr>
          <a:xfrm>
            <a:off x="6294792" y="6219056"/>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C4F7D2-0C2B-7D48-8A06-8C2D1FA5096F}"/>
              </a:ext>
            </a:extLst>
          </p:cNvPr>
          <p:cNvSpPr/>
          <p:nvPr/>
        </p:nvSpPr>
        <p:spPr>
          <a:xfrm>
            <a:off x="914591" y="1113307"/>
            <a:ext cx="7585146" cy="1815882"/>
          </a:xfrm>
          <a:prstGeom prst="rect">
            <a:avLst/>
          </a:prstGeom>
        </p:spPr>
        <p:txBody>
          <a:bodyPr wrap="square">
            <a:spAutoFit/>
          </a:bodyPr>
          <a:lstStyle/>
          <a:p>
            <a:pPr algn="just"/>
            <a:r>
              <a:rPr lang="en-US" sz="2800" spc="75" dirty="0">
                <a:latin typeface="Avenir" panose="02000503020000020003" pitchFamily="2" charset="0"/>
                <a:ea typeface="Hiragino Kaku Gothic Std W8" panose="020B0800000000000000" pitchFamily="34" charset="-128"/>
                <a:cs typeface="Arial Hebrew Scholar" pitchFamily="2" charset="-79"/>
              </a:rPr>
              <a:t>Of the  </a:t>
            </a:r>
            <a:r>
              <a:rPr lang="en-US" sz="2800" b="1" spc="75" dirty="0">
                <a:solidFill>
                  <a:schemeClr val="accent2"/>
                </a:solidFill>
                <a:latin typeface="Avenir" panose="02000503020000020003" pitchFamily="2" charset="0"/>
                <a:ea typeface="Hiragino Kaku Gothic Std W8" panose="020B0800000000000000" pitchFamily="34" charset="-128"/>
                <a:cs typeface="Arial Hebrew Scholar" pitchFamily="2" charset="-79"/>
              </a:rPr>
              <a:t>200,000</a:t>
            </a:r>
            <a:r>
              <a:rPr lang="en-US" sz="2800" spc="75" dirty="0">
                <a:latin typeface="Avenir" panose="02000503020000020003" pitchFamily="2" charset="0"/>
                <a:ea typeface="Hiragino Kaku Gothic Std W8" panose="020B0800000000000000" pitchFamily="34" charset="-128"/>
                <a:cs typeface="Arial Hebrew Scholar" pitchFamily="2" charset="-79"/>
              </a:rPr>
              <a:t> jeepneys, </a:t>
            </a:r>
            <a:r>
              <a:rPr lang="en-US" sz="2800" b="1" spc="75" dirty="0">
                <a:solidFill>
                  <a:schemeClr val="accent2"/>
                </a:solidFill>
                <a:latin typeface="Avenir" panose="02000503020000020003" pitchFamily="2" charset="0"/>
                <a:ea typeface="Hiragino Kaku Gothic Std W8" panose="020B0800000000000000" pitchFamily="34" charset="-128"/>
                <a:cs typeface="Arial Hebrew Scholar" pitchFamily="2" charset="-79"/>
              </a:rPr>
              <a:t>90%</a:t>
            </a:r>
            <a:r>
              <a:rPr lang="en-US" sz="2800" spc="75" dirty="0">
                <a:latin typeface="Avenir" panose="02000503020000020003" pitchFamily="2" charset="0"/>
                <a:ea typeface="Hiragino Kaku Gothic Std W8" panose="020B0800000000000000" pitchFamily="34" charset="-128"/>
                <a:cs typeface="Arial Hebrew Scholar" pitchFamily="2" charset="-79"/>
              </a:rPr>
              <a:t> are more than 15 years old. Because of this, the jeepneys are </a:t>
            </a: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p:txBody>
      </p:sp>
      <p:sp>
        <p:nvSpPr>
          <p:cNvPr id="3" name="Rectangle 2">
            <a:extLst>
              <a:ext uri="{FF2B5EF4-FFF2-40B4-BE49-F238E27FC236}">
                <a16:creationId xmlns:a16="http://schemas.microsoft.com/office/drawing/2014/main" id="{10262B1B-C051-ED43-8CAD-A4A86FF51960}"/>
              </a:ext>
            </a:extLst>
          </p:cNvPr>
          <p:cNvSpPr/>
          <p:nvPr/>
        </p:nvSpPr>
        <p:spPr>
          <a:xfrm flipH="1">
            <a:off x="718095" y="1161889"/>
            <a:ext cx="45719" cy="13255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4604F6-6B06-C94F-879C-FE480EFA0882}"/>
              </a:ext>
            </a:extLst>
          </p:cNvPr>
          <p:cNvSpPr/>
          <p:nvPr/>
        </p:nvSpPr>
        <p:spPr>
          <a:xfrm>
            <a:off x="1312104" y="2407764"/>
            <a:ext cx="7036856" cy="3970318"/>
          </a:xfrm>
          <a:prstGeom prst="rect">
            <a:avLst/>
          </a:prstGeom>
        </p:spPr>
        <p:txBody>
          <a:bodyPr wrap="square">
            <a:spAutoFit/>
          </a:bodyPr>
          <a:lstStyle/>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accident-prone</a:t>
            </a:r>
          </a:p>
          <a:p>
            <a:pPr marL="457200" indent="-457200">
              <a:buFont typeface="Wingdings" pitchFamily="2" charset="2"/>
              <a:buChar char="q"/>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not environmentally healthy</a:t>
            </a:r>
          </a:p>
          <a:p>
            <a:pPr marL="457200" indent="-457200">
              <a:buFont typeface="Wingdings" pitchFamily="2" charset="2"/>
              <a:buChar char="q"/>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distress and discomfort while riding</a:t>
            </a:r>
          </a:p>
          <a:p>
            <a:pPr marL="457200" indent="-457200">
              <a:buFont typeface="Wingdings" pitchFamily="2" charset="2"/>
              <a:buChar char="q"/>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PhP 2.4 Billion lost due to traffic congestion (JICA 2014)</a:t>
            </a:r>
          </a:p>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p:txBody>
      </p:sp>
    </p:spTree>
    <p:extLst>
      <p:ext uri="{BB962C8B-B14F-4D97-AF65-F5344CB8AC3E}">
        <p14:creationId xmlns:p14="http://schemas.microsoft.com/office/powerpoint/2010/main" val="331750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763814" y="1563687"/>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pic>
        <p:nvPicPr>
          <p:cNvPr id="13" name="Picture 12" descr="Image result for car recycling process graphics">
            <a:extLst>
              <a:ext uri="{FF2B5EF4-FFF2-40B4-BE49-F238E27FC236}">
                <a16:creationId xmlns:a16="http://schemas.microsoft.com/office/drawing/2014/main" id="{E9BFCE9E-3152-4B4F-9A1F-E6596F799067}"/>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2989942" y="4961988"/>
            <a:ext cx="9241631" cy="2601088"/>
          </a:xfrm>
          <a:prstGeom prst="rect">
            <a:avLst/>
          </a:prstGeom>
          <a:noFill/>
          <a:ln>
            <a:noFill/>
          </a:ln>
        </p:spPr>
      </p:pic>
      <p:pic>
        <p:nvPicPr>
          <p:cNvPr id="14" name="Picture 13">
            <a:extLst>
              <a:ext uri="{FF2B5EF4-FFF2-40B4-BE49-F238E27FC236}">
                <a16:creationId xmlns:a16="http://schemas.microsoft.com/office/drawing/2014/main" id="{77751972-A7E5-C446-B644-406966905B49}"/>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4834313" y="6049247"/>
            <a:ext cx="1461534" cy="718710"/>
          </a:xfrm>
          <a:prstGeom prst="rect">
            <a:avLst/>
          </a:prstGeom>
        </p:spPr>
      </p:pic>
      <p:sp>
        <p:nvSpPr>
          <p:cNvPr id="15" name="Oval 14">
            <a:extLst>
              <a:ext uri="{FF2B5EF4-FFF2-40B4-BE49-F238E27FC236}">
                <a16:creationId xmlns:a16="http://schemas.microsoft.com/office/drawing/2014/main" id="{69A239F0-E3FD-974B-89FA-E45E93F7356D}"/>
              </a:ext>
            </a:extLst>
          </p:cNvPr>
          <p:cNvSpPr/>
          <p:nvPr/>
        </p:nvSpPr>
        <p:spPr>
          <a:xfrm>
            <a:off x="6015669" y="5954013"/>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5D866616-CA88-5B44-AC5B-EB80BEDC5661}"/>
              </a:ext>
            </a:extLst>
          </p:cNvPr>
          <p:cNvSpPr/>
          <p:nvPr/>
        </p:nvSpPr>
        <p:spPr>
          <a:xfrm>
            <a:off x="6219949" y="5767040"/>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32294658-653A-5543-A099-E38A8FF9D7BA}"/>
              </a:ext>
            </a:extLst>
          </p:cNvPr>
          <p:cNvSpPr/>
          <p:nvPr/>
        </p:nvSpPr>
        <p:spPr>
          <a:xfrm>
            <a:off x="6443193" y="5644522"/>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BB92977B-4EE2-D24E-BD22-A41874F8CFB9}"/>
              </a:ext>
            </a:extLst>
          </p:cNvPr>
          <p:cNvSpPr/>
          <p:nvPr/>
        </p:nvSpPr>
        <p:spPr>
          <a:xfrm>
            <a:off x="6712960" y="5605038"/>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E56AFE44-6E5A-B14E-ACF9-614B308A4A03}"/>
              </a:ext>
            </a:extLst>
          </p:cNvPr>
          <p:cNvSpPr/>
          <p:nvPr/>
        </p:nvSpPr>
        <p:spPr>
          <a:xfrm>
            <a:off x="6982727" y="5649565"/>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011B8C66-A589-D24D-9FE7-41CDECE0A90B}"/>
              </a:ext>
            </a:extLst>
          </p:cNvPr>
          <p:cNvSpPr/>
          <p:nvPr/>
        </p:nvSpPr>
        <p:spPr>
          <a:xfrm>
            <a:off x="6295848" y="5954013"/>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F473EC-353B-164D-88D1-BD4592FEAE87}"/>
              </a:ext>
            </a:extLst>
          </p:cNvPr>
          <p:cNvSpPr/>
          <p:nvPr/>
        </p:nvSpPr>
        <p:spPr>
          <a:xfrm>
            <a:off x="6294792" y="6219056"/>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C4F7D2-0C2B-7D48-8A06-8C2D1FA5096F}"/>
              </a:ext>
            </a:extLst>
          </p:cNvPr>
          <p:cNvSpPr/>
          <p:nvPr/>
        </p:nvSpPr>
        <p:spPr>
          <a:xfrm>
            <a:off x="914591" y="1113307"/>
            <a:ext cx="7585146" cy="3108543"/>
          </a:xfrm>
          <a:prstGeom prst="rect">
            <a:avLst/>
          </a:prstGeom>
        </p:spPr>
        <p:txBody>
          <a:bodyPr wrap="square">
            <a:spAutoFit/>
          </a:bodyPr>
          <a:lstStyle/>
          <a:p>
            <a:pPr algn="just"/>
            <a:r>
              <a:rPr lang="en-US" sz="2800" spc="75" dirty="0">
                <a:latin typeface="Avenir" panose="02000503020000020003" pitchFamily="2" charset="0"/>
                <a:ea typeface="Hiragino Kaku Gothic Std W8" panose="020B0800000000000000" pitchFamily="34" charset="-128"/>
                <a:cs typeface="Arial Hebrew Scholar" pitchFamily="2" charset="-79"/>
              </a:rPr>
              <a:t>Previous administration attempted to start the </a:t>
            </a:r>
            <a:r>
              <a:rPr lang="en-US" sz="2800" b="1" spc="75" dirty="0">
                <a:solidFill>
                  <a:schemeClr val="accent2">
                    <a:lumMod val="75000"/>
                  </a:schemeClr>
                </a:solidFill>
                <a:latin typeface="Avenir" panose="02000503020000020003" pitchFamily="2" charset="0"/>
                <a:ea typeface="Hiragino Kaku Gothic Std W8" panose="020B0800000000000000" pitchFamily="34" charset="-128"/>
                <a:cs typeface="Arial Hebrew Scholar" pitchFamily="2" charset="-79"/>
              </a:rPr>
              <a:t>modernization of the jeepneys </a:t>
            </a:r>
            <a:r>
              <a:rPr lang="en-US" sz="2800" spc="75" dirty="0">
                <a:latin typeface="Avenir" panose="02000503020000020003" pitchFamily="2" charset="0"/>
                <a:ea typeface="Hiragino Kaku Gothic Std W8" panose="020B0800000000000000" pitchFamily="34" charset="-128"/>
                <a:cs typeface="Arial Hebrew Scholar" pitchFamily="2" charset="-79"/>
              </a:rPr>
              <a:t>but unfortunately, there are several reasons that hindered its kick-off:</a:t>
            </a: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p:txBody>
      </p:sp>
      <p:sp>
        <p:nvSpPr>
          <p:cNvPr id="3" name="Rectangle 2">
            <a:extLst>
              <a:ext uri="{FF2B5EF4-FFF2-40B4-BE49-F238E27FC236}">
                <a16:creationId xmlns:a16="http://schemas.microsoft.com/office/drawing/2014/main" id="{10262B1B-C051-ED43-8CAD-A4A86FF51960}"/>
              </a:ext>
            </a:extLst>
          </p:cNvPr>
          <p:cNvSpPr/>
          <p:nvPr/>
        </p:nvSpPr>
        <p:spPr>
          <a:xfrm flipH="1">
            <a:off x="718094" y="1161889"/>
            <a:ext cx="45719" cy="17273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4604F6-6B06-C94F-879C-FE480EFA0882}"/>
              </a:ext>
            </a:extLst>
          </p:cNvPr>
          <p:cNvSpPr/>
          <p:nvPr/>
        </p:nvSpPr>
        <p:spPr>
          <a:xfrm>
            <a:off x="1315885" y="2738401"/>
            <a:ext cx="7036856" cy="4401205"/>
          </a:xfrm>
          <a:prstGeom prst="rect">
            <a:avLst/>
          </a:prstGeom>
        </p:spPr>
        <p:txBody>
          <a:bodyPr wrap="square">
            <a:spAutoFit/>
          </a:bodyPr>
          <a:lstStyle/>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cultural heritage </a:t>
            </a:r>
          </a:p>
          <a:p>
            <a:pPr marL="457200" indent="-457200">
              <a:buFont typeface="Wingdings" pitchFamily="2" charset="2"/>
              <a:buChar char="q"/>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major source of income for drivers and operators</a:t>
            </a:r>
          </a:p>
          <a:p>
            <a:pPr marL="457200" indent="-457200">
              <a:buFont typeface="Wingdings" pitchFamily="2" charset="2"/>
              <a:buChar char="q"/>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accustom</a:t>
            </a:r>
          </a:p>
          <a:p>
            <a:pPr marL="457200" indent="-457200">
              <a:buFont typeface="Wingdings" pitchFamily="2" charset="2"/>
              <a:buChar char="q"/>
            </a:pPr>
            <a:r>
              <a:rPr lang="en-US" sz="28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emotional attachment</a:t>
            </a:r>
          </a:p>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a:p>
            <a:pPr marL="457200" indent="-457200">
              <a:buFont typeface="Wingdings" pitchFamily="2" charset="2"/>
              <a:buChar char="q"/>
            </a:pPr>
            <a:endParaRPr lang="en-US" sz="2800" spc="75" dirty="0">
              <a:solidFill>
                <a:srgbClr val="C00000"/>
              </a:solidFill>
              <a:latin typeface="Avenir" panose="02000503020000020003" pitchFamily="2" charset="0"/>
              <a:ea typeface="Hiragino Kaku Gothic Std W8" panose="020B0800000000000000" pitchFamily="34" charset="-128"/>
              <a:cs typeface="Arial Hebrew Scholar" pitchFamily="2" charset="-79"/>
            </a:endParaRPr>
          </a:p>
        </p:txBody>
      </p:sp>
    </p:spTree>
    <p:extLst>
      <p:ext uri="{BB962C8B-B14F-4D97-AF65-F5344CB8AC3E}">
        <p14:creationId xmlns:p14="http://schemas.microsoft.com/office/powerpoint/2010/main" val="4518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2" name="Title 1"/>
          <p:cNvSpPr>
            <a:spLocks noGrp="1"/>
          </p:cNvSpPr>
          <p:nvPr>
            <p:ph type="title"/>
          </p:nvPr>
        </p:nvSpPr>
        <p:spPr>
          <a:xfrm>
            <a:off x="868127" y="417418"/>
            <a:ext cx="7407729" cy="1325563"/>
          </a:xfrm>
        </p:spPr>
        <p:txBody>
          <a:bodyPr>
            <a:noAutofit/>
          </a:bodyPr>
          <a:lstStyle/>
          <a:p>
            <a:r>
              <a:rPr lang="en-US" sz="3400" dirty="0">
                <a:solidFill>
                  <a:schemeClr val="accent6">
                    <a:lumMod val="75000"/>
                  </a:schemeClr>
                </a:solidFill>
                <a:latin typeface="Couture" panose="020B0804020202020204" pitchFamily="34" charset="77"/>
              </a:rPr>
              <a:t>PUV MODERNIZATION PROGRAM</a:t>
            </a:r>
          </a:p>
        </p:txBody>
      </p:sp>
      <p:sp>
        <p:nvSpPr>
          <p:cNvPr id="8" name="Title 1">
            <a:extLst>
              <a:ext uri="{FF2B5EF4-FFF2-40B4-BE49-F238E27FC236}">
                <a16:creationId xmlns:a16="http://schemas.microsoft.com/office/drawing/2014/main" id="{5DC50EF2-6CBB-CD42-B3F9-154DCC27D83C}"/>
              </a:ext>
            </a:extLst>
          </p:cNvPr>
          <p:cNvSpPr txBox="1">
            <a:spLocks/>
          </p:cNvSpPr>
          <p:nvPr/>
        </p:nvSpPr>
        <p:spPr>
          <a:xfrm>
            <a:off x="763814" y="1563687"/>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pic>
        <p:nvPicPr>
          <p:cNvPr id="13" name="Picture 12" descr="Image result for car recycling process graphics">
            <a:extLst>
              <a:ext uri="{FF2B5EF4-FFF2-40B4-BE49-F238E27FC236}">
                <a16:creationId xmlns:a16="http://schemas.microsoft.com/office/drawing/2014/main" id="{E9BFCE9E-3152-4B4F-9A1F-E6596F799067}"/>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2989942" y="4961988"/>
            <a:ext cx="9241631" cy="2601088"/>
          </a:xfrm>
          <a:prstGeom prst="rect">
            <a:avLst/>
          </a:prstGeom>
          <a:noFill/>
          <a:ln>
            <a:noFill/>
          </a:ln>
        </p:spPr>
      </p:pic>
      <p:pic>
        <p:nvPicPr>
          <p:cNvPr id="14" name="Picture 13">
            <a:extLst>
              <a:ext uri="{FF2B5EF4-FFF2-40B4-BE49-F238E27FC236}">
                <a16:creationId xmlns:a16="http://schemas.microsoft.com/office/drawing/2014/main" id="{77751972-A7E5-C446-B644-406966905B49}"/>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4834313" y="6049247"/>
            <a:ext cx="1461534" cy="718710"/>
          </a:xfrm>
          <a:prstGeom prst="rect">
            <a:avLst/>
          </a:prstGeom>
        </p:spPr>
      </p:pic>
      <p:sp>
        <p:nvSpPr>
          <p:cNvPr id="15" name="Oval 14">
            <a:extLst>
              <a:ext uri="{FF2B5EF4-FFF2-40B4-BE49-F238E27FC236}">
                <a16:creationId xmlns:a16="http://schemas.microsoft.com/office/drawing/2014/main" id="{69A239F0-E3FD-974B-89FA-E45E93F7356D}"/>
              </a:ext>
            </a:extLst>
          </p:cNvPr>
          <p:cNvSpPr/>
          <p:nvPr/>
        </p:nvSpPr>
        <p:spPr>
          <a:xfrm>
            <a:off x="6015669" y="5954013"/>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5D866616-CA88-5B44-AC5B-EB80BEDC5661}"/>
              </a:ext>
            </a:extLst>
          </p:cNvPr>
          <p:cNvSpPr/>
          <p:nvPr/>
        </p:nvSpPr>
        <p:spPr>
          <a:xfrm>
            <a:off x="6219949" y="5767040"/>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32294658-653A-5543-A099-E38A8FF9D7BA}"/>
              </a:ext>
            </a:extLst>
          </p:cNvPr>
          <p:cNvSpPr/>
          <p:nvPr/>
        </p:nvSpPr>
        <p:spPr>
          <a:xfrm>
            <a:off x="6443193" y="5644522"/>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BB92977B-4EE2-D24E-BD22-A41874F8CFB9}"/>
              </a:ext>
            </a:extLst>
          </p:cNvPr>
          <p:cNvSpPr/>
          <p:nvPr/>
        </p:nvSpPr>
        <p:spPr>
          <a:xfrm>
            <a:off x="6712960" y="5605038"/>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E56AFE44-6E5A-B14E-ACF9-614B308A4A03}"/>
              </a:ext>
            </a:extLst>
          </p:cNvPr>
          <p:cNvSpPr/>
          <p:nvPr/>
        </p:nvSpPr>
        <p:spPr>
          <a:xfrm>
            <a:off x="6982727" y="5649565"/>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011B8C66-A589-D24D-9FE7-41CDECE0A90B}"/>
              </a:ext>
            </a:extLst>
          </p:cNvPr>
          <p:cNvSpPr/>
          <p:nvPr/>
        </p:nvSpPr>
        <p:spPr>
          <a:xfrm>
            <a:off x="6295848" y="5954013"/>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F473EC-353B-164D-88D1-BD4592FEAE87}"/>
              </a:ext>
            </a:extLst>
          </p:cNvPr>
          <p:cNvSpPr/>
          <p:nvPr/>
        </p:nvSpPr>
        <p:spPr>
          <a:xfrm>
            <a:off x="6294792" y="6219056"/>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4D55673-32FF-CB40-BC5D-96F07C7584BD}"/>
              </a:ext>
            </a:extLst>
          </p:cNvPr>
          <p:cNvSpPr/>
          <p:nvPr/>
        </p:nvSpPr>
        <p:spPr>
          <a:xfrm>
            <a:off x="836109" y="1274065"/>
            <a:ext cx="1665841" cy="400110"/>
          </a:xfrm>
          <a:prstGeom prst="rect">
            <a:avLst/>
          </a:prstGeom>
        </p:spPr>
        <p:txBody>
          <a:bodyPr wrap="none">
            <a:spAutoFit/>
          </a:bodyPr>
          <a:lstStyle/>
          <a:p>
            <a:r>
              <a:rPr lang="en-US" sz="2000" dirty="0">
                <a:solidFill>
                  <a:schemeClr val="accent6">
                    <a:lumMod val="50000"/>
                  </a:schemeClr>
                </a:solidFill>
                <a:latin typeface="Couture" panose="020B0804020202020204" pitchFamily="34" charset="77"/>
              </a:rPr>
              <a:t>(DOTR 2018)</a:t>
            </a:r>
          </a:p>
        </p:txBody>
      </p:sp>
      <p:sp>
        <p:nvSpPr>
          <p:cNvPr id="6" name="Rectangle 5">
            <a:extLst>
              <a:ext uri="{FF2B5EF4-FFF2-40B4-BE49-F238E27FC236}">
                <a16:creationId xmlns:a16="http://schemas.microsoft.com/office/drawing/2014/main" id="{985E0CAC-17F5-E04F-8C2F-B5090DF0F9C6}"/>
              </a:ext>
            </a:extLst>
          </p:cNvPr>
          <p:cNvSpPr/>
          <p:nvPr/>
        </p:nvSpPr>
        <p:spPr>
          <a:xfrm>
            <a:off x="655623" y="776136"/>
            <a:ext cx="7744990" cy="97404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36F1DBB-F4F3-234C-A102-B544AE846A3E}"/>
              </a:ext>
            </a:extLst>
          </p:cNvPr>
          <p:cNvSpPr/>
          <p:nvPr/>
        </p:nvSpPr>
        <p:spPr>
          <a:xfrm>
            <a:off x="1110343" y="2540406"/>
            <a:ext cx="7648362" cy="3046988"/>
          </a:xfrm>
          <a:prstGeom prst="rect">
            <a:avLst/>
          </a:prstGeom>
        </p:spPr>
        <p:txBody>
          <a:bodyPr wrap="square">
            <a:spAutoFit/>
          </a:bodyPr>
          <a:lstStyle/>
          <a:p>
            <a:pPr marL="514350" indent="-514350">
              <a:buFont typeface="+mj-lt"/>
              <a:buAutoNum type="arabicPeriod"/>
            </a:pPr>
            <a:r>
              <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Modernize the current PUV fleet</a:t>
            </a:r>
          </a:p>
          <a:p>
            <a:pPr marL="514350" indent="-514350">
              <a:buFont typeface="+mj-lt"/>
              <a:buAutoNum type="arabicPeriod"/>
            </a:pPr>
            <a:r>
              <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Reform and consolidate the industry</a:t>
            </a:r>
          </a:p>
          <a:p>
            <a:pPr marL="514350" indent="-514350">
              <a:buFont typeface="+mj-lt"/>
              <a:buAutoNum type="arabicPeriod"/>
            </a:pPr>
            <a:r>
              <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Move towards low emission PUVs</a:t>
            </a:r>
          </a:p>
          <a:p>
            <a:pPr marL="514350" indent="-514350">
              <a:buFont typeface="+mj-lt"/>
              <a:buAutoNum type="arabicPeriod"/>
            </a:pPr>
            <a:r>
              <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Improve welfare of commuters and encourage modal shift</a:t>
            </a:r>
          </a:p>
          <a:p>
            <a:pPr marL="514350" indent="-514350">
              <a:buFont typeface="+mj-lt"/>
              <a:buAutoNum type="arabicPeriod"/>
            </a:pPr>
            <a:r>
              <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rPr>
              <a:t>Improve standards of living of drivers, operators, and their families</a:t>
            </a:r>
          </a:p>
          <a:p>
            <a:pPr marL="514350" indent="-514350">
              <a:buFont typeface="+mj-lt"/>
              <a:buAutoNum type="arabicPeriod"/>
            </a:pPr>
            <a:endParaRPr lang="en-US" sz="2400" spc="75" dirty="0">
              <a:solidFill>
                <a:schemeClr val="accent6">
                  <a:lumMod val="50000"/>
                </a:schemeClr>
              </a:solidFill>
              <a:latin typeface="Avenir" panose="02000503020000020003" pitchFamily="2" charset="0"/>
              <a:ea typeface="Hiragino Kaku Gothic Std W8" panose="020B0800000000000000" pitchFamily="34" charset="-128"/>
              <a:cs typeface="Arial Hebrew Scholar" pitchFamily="2" charset="-79"/>
            </a:endParaRPr>
          </a:p>
        </p:txBody>
      </p:sp>
      <p:sp>
        <p:nvSpPr>
          <p:cNvPr id="7" name="Rectangle 6">
            <a:extLst>
              <a:ext uri="{FF2B5EF4-FFF2-40B4-BE49-F238E27FC236}">
                <a16:creationId xmlns:a16="http://schemas.microsoft.com/office/drawing/2014/main" id="{70193876-AD09-9046-B588-AA9512982BD0}"/>
              </a:ext>
            </a:extLst>
          </p:cNvPr>
          <p:cNvSpPr/>
          <p:nvPr/>
        </p:nvSpPr>
        <p:spPr>
          <a:xfrm>
            <a:off x="763814" y="1951498"/>
            <a:ext cx="1810432" cy="461665"/>
          </a:xfrm>
          <a:prstGeom prst="rect">
            <a:avLst/>
          </a:prstGeom>
        </p:spPr>
        <p:txBody>
          <a:bodyPr wrap="none">
            <a:spAutoFit/>
          </a:bodyPr>
          <a:lstStyle/>
          <a:p>
            <a:r>
              <a:rPr lang="en-US" sz="2400" b="1" spc="75" dirty="0">
                <a:solidFill>
                  <a:schemeClr val="accent2">
                    <a:lumMod val="75000"/>
                  </a:schemeClr>
                </a:solidFill>
                <a:latin typeface="Avenir" panose="02000503020000020003" pitchFamily="2" charset="0"/>
                <a:ea typeface="Hiragino Kaku Gothic Std W8" panose="020B0800000000000000" pitchFamily="34" charset="-128"/>
                <a:cs typeface="Arial Hebrew Scholar" pitchFamily="2" charset="-79"/>
              </a:rPr>
              <a:t>Objectives</a:t>
            </a:r>
            <a:endParaRPr lang="en-US" sz="2400" dirty="0"/>
          </a:p>
        </p:txBody>
      </p:sp>
    </p:spTree>
    <p:extLst>
      <p:ext uri="{BB962C8B-B14F-4D97-AF65-F5344CB8AC3E}">
        <p14:creationId xmlns:p14="http://schemas.microsoft.com/office/powerpoint/2010/main" val="304746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763814" y="1563687"/>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pic>
        <p:nvPicPr>
          <p:cNvPr id="13" name="Picture 12" descr="Image result for car recycling process graphics">
            <a:extLst>
              <a:ext uri="{FF2B5EF4-FFF2-40B4-BE49-F238E27FC236}">
                <a16:creationId xmlns:a16="http://schemas.microsoft.com/office/drawing/2014/main" id="{E9BFCE9E-3152-4B4F-9A1F-E6596F799067}"/>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2989942" y="4961988"/>
            <a:ext cx="9241631" cy="2601088"/>
          </a:xfrm>
          <a:prstGeom prst="rect">
            <a:avLst/>
          </a:prstGeom>
          <a:noFill/>
          <a:ln>
            <a:noFill/>
          </a:ln>
        </p:spPr>
      </p:pic>
      <p:pic>
        <p:nvPicPr>
          <p:cNvPr id="14" name="Picture 13">
            <a:extLst>
              <a:ext uri="{FF2B5EF4-FFF2-40B4-BE49-F238E27FC236}">
                <a16:creationId xmlns:a16="http://schemas.microsoft.com/office/drawing/2014/main" id="{77751972-A7E5-C446-B644-406966905B49}"/>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4834313" y="6049247"/>
            <a:ext cx="1461534" cy="718710"/>
          </a:xfrm>
          <a:prstGeom prst="rect">
            <a:avLst/>
          </a:prstGeom>
        </p:spPr>
      </p:pic>
      <p:sp>
        <p:nvSpPr>
          <p:cNvPr id="15" name="Oval 14">
            <a:extLst>
              <a:ext uri="{FF2B5EF4-FFF2-40B4-BE49-F238E27FC236}">
                <a16:creationId xmlns:a16="http://schemas.microsoft.com/office/drawing/2014/main" id="{69A239F0-E3FD-974B-89FA-E45E93F7356D}"/>
              </a:ext>
            </a:extLst>
          </p:cNvPr>
          <p:cNvSpPr/>
          <p:nvPr/>
        </p:nvSpPr>
        <p:spPr>
          <a:xfrm>
            <a:off x="6015669" y="5954013"/>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5D866616-CA88-5B44-AC5B-EB80BEDC5661}"/>
              </a:ext>
            </a:extLst>
          </p:cNvPr>
          <p:cNvSpPr/>
          <p:nvPr/>
        </p:nvSpPr>
        <p:spPr>
          <a:xfrm>
            <a:off x="6219949" y="5767040"/>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32294658-653A-5543-A099-E38A8FF9D7BA}"/>
              </a:ext>
            </a:extLst>
          </p:cNvPr>
          <p:cNvSpPr/>
          <p:nvPr/>
        </p:nvSpPr>
        <p:spPr>
          <a:xfrm>
            <a:off x="6443193" y="5644522"/>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BB92977B-4EE2-D24E-BD22-A41874F8CFB9}"/>
              </a:ext>
            </a:extLst>
          </p:cNvPr>
          <p:cNvSpPr/>
          <p:nvPr/>
        </p:nvSpPr>
        <p:spPr>
          <a:xfrm>
            <a:off x="6712960" y="5605038"/>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E56AFE44-6E5A-B14E-ACF9-614B308A4A03}"/>
              </a:ext>
            </a:extLst>
          </p:cNvPr>
          <p:cNvSpPr/>
          <p:nvPr/>
        </p:nvSpPr>
        <p:spPr>
          <a:xfrm>
            <a:off x="6982727" y="5649565"/>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011B8C66-A589-D24D-9FE7-41CDECE0A90B}"/>
              </a:ext>
            </a:extLst>
          </p:cNvPr>
          <p:cNvSpPr/>
          <p:nvPr/>
        </p:nvSpPr>
        <p:spPr>
          <a:xfrm>
            <a:off x="6295848" y="5954013"/>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F473EC-353B-164D-88D1-BD4592FEAE87}"/>
              </a:ext>
            </a:extLst>
          </p:cNvPr>
          <p:cNvSpPr/>
          <p:nvPr/>
        </p:nvSpPr>
        <p:spPr>
          <a:xfrm>
            <a:off x="6294792" y="6219056"/>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C4F7D2-0C2B-7D48-8A06-8C2D1FA5096F}"/>
              </a:ext>
            </a:extLst>
          </p:cNvPr>
          <p:cNvSpPr/>
          <p:nvPr/>
        </p:nvSpPr>
        <p:spPr>
          <a:xfrm>
            <a:off x="914591" y="1113307"/>
            <a:ext cx="7585146" cy="3970318"/>
          </a:xfrm>
          <a:prstGeom prst="rect">
            <a:avLst/>
          </a:prstGeom>
        </p:spPr>
        <p:txBody>
          <a:bodyPr wrap="square">
            <a:spAutoFit/>
          </a:bodyPr>
          <a:lstStyle/>
          <a:p>
            <a:r>
              <a:rPr lang="en-US" sz="2800" spc="75" dirty="0">
                <a:latin typeface="Avenir" panose="02000503020000020003" pitchFamily="2" charset="0"/>
                <a:ea typeface="Hiragino Kaku Gothic Std W8" panose="020B0800000000000000" pitchFamily="34" charset="-128"/>
                <a:cs typeface="Arial Hebrew Scholar" pitchFamily="2" charset="-79"/>
              </a:rPr>
              <a:t>Because of the hindrances mentioned, as part of the early implementation of the government’s program is to </a:t>
            </a:r>
            <a:r>
              <a:rPr lang="en-US" sz="2800" b="1" spc="75" dirty="0">
                <a:solidFill>
                  <a:schemeClr val="accent2">
                    <a:lumMod val="75000"/>
                  </a:schemeClr>
                </a:solidFill>
                <a:latin typeface="Avenir" panose="02000503020000020003" pitchFamily="2" charset="0"/>
                <a:ea typeface="Hiragino Kaku Gothic Std W8" panose="020B0800000000000000" pitchFamily="34" charset="-128"/>
                <a:cs typeface="Arial Hebrew Scholar" pitchFamily="2" charset="-79"/>
              </a:rPr>
              <a:t>educate the stakeholders</a:t>
            </a:r>
            <a:r>
              <a:rPr lang="en-US" sz="2800" spc="75" dirty="0">
                <a:latin typeface="Avenir" panose="02000503020000020003" pitchFamily="2" charset="0"/>
                <a:ea typeface="Hiragino Kaku Gothic Std W8" panose="020B0800000000000000" pitchFamily="34" charset="-128"/>
                <a:cs typeface="Arial Hebrew Scholar" pitchFamily="2" charset="-79"/>
              </a:rPr>
              <a:t> (drivers, operators, associations) </a:t>
            </a:r>
            <a:r>
              <a:rPr lang="en-US" sz="2800" b="1" spc="75" dirty="0">
                <a:solidFill>
                  <a:schemeClr val="accent2">
                    <a:lumMod val="75000"/>
                  </a:schemeClr>
                </a:solidFill>
                <a:latin typeface="Avenir" panose="02000503020000020003" pitchFamily="2" charset="0"/>
                <a:ea typeface="Hiragino Kaku Gothic Std W8" panose="020B0800000000000000" pitchFamily="34" charset="-128"/>
                <a:cs typeface="Arial Hebrew Scholar" pitchFamily="2" charset="-79"/>
              </a:rPr>
              <a:t>of the advantages of modernizing the jeepneys</a:t>
            </a:r>
            <a:r>
              <a:rPr lang="en-US" sz="2800" spc="75" dirty="0">
                <a:latin typeface="Avenir" panose="02000503020000020003" pitchFamily="2" charset="0"/>
                <a:ea typeface="Hiragino Kaku Gothic Std W8" panose="020B0800000000000000" pitchFamily="34" charset="-128"/>
                <a:cs typeface="Arial Hebrew Scholar" pitchFamily="2" charset="-79"/>
              </a:rPr>
              <a:t>.</a:t>
            </a: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p:txBody>
      </p:sp>
      <p:sp>
        <p:nvSpPr>
          <p:cNvPr id="3" name="Rectangle 2">
            <a:extLst>
              <a:ext uri="{FF2B5EF4-FFF2-40B4-BE49-F238E27FC236}">
                <a16:creationId xmlns:a16="http://schemas.microsoft.com/office/drawing/2014/main" id="{10262B1B-C051-ED43-8CAD-A4A86FF51960}"/>
              </a:ext>
            </a:extLst>
          </p:cNvPr>
          <p:cNvSpPr/>
          <p:nvPr/>
        </p:nvSpPr>
        <p:spPr>
          <a:xfrm flipH="1">
            <a:off x="718093" y="1161889"/>
            <a:ext cx="45720" cy="25610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2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763814" y="1563687"/>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pic>
        <p:nvPicPr>
          <p:cNvPr id="13" name="Picture 12" descr="Image result for car recycling process graphics">
            <a:extLst>
              <a:ext uri="{FF2B5EF4-FFF2-40B4-BE49-F238E27FC236}">
                <a16:creationId xmlns:a16="http://schemas.microsoft.com/office/drawing/2014/main" id="{E9BFCE9E-3152-4B4F-9A1F-E6596F799067}"/>
              </a:ext>
            </a:extLst>
          </p:cNvPr>
          <p:cNvPicPr/>
          <p:nvPr/>
        </p:nvPicPr>
        <p:blipFill>
          <a:blip r:embed="rId4" r:link="rId5">
            <a:alphaModFix amt="70000"/>
            <a:extLst>
              <a:ext uri="{28A0092B-C50C-407E-A947-70E740481C1C}">
                <a14:useLocalDpi xmlns:a14="http://schemas.microsoft.com/office/drawing/2010/main" val="0"/>
              </a:ext>
            </a:extLst>
          </a:blip>
          <a:srcRect/>
          <a:stretch>
            <a:fillRect/>
          </a:stretch>
        </p:blipFill>
        <p:spPr bwMode="auto">
          <a:xfrm>
            <a:off x="2989942" y="4961988"/>
            <a:ext cx="9241631" cy="2601088"/>
          </a:xfrm>
          <a:prstGeom prst="rect">
            <a:avLst/>
          </a:prstGeom>
          <a:noFill/>
          <a:ln>
            <a:noFill/>
          </a:ln>
        </p:spPr>
      </p:pic>
      <p:pic>
        <p:nvPicPr>
          <p:cNvPr id="14" name="Picture 13">
            <a:extLst>
              <a:ext uri="{FF2B5EF4-FFF2-40B4-BE49-F238E27FC236}">
                <a16:creationId xmlns:a16="http://schemas.microsoft.com/office/drawing/2014/main" id="{77751972-A7E5-C446-B644-406966905B49}"/>
              </a:ext>
            </a:extLst>
          </p:cNvPr>
          <p:cNvPicPr/>
          <p:nvPr/>
        </p:nvPicPr>
        <p:blipFill>
          <a:blip r:embed="rId6">
            <a:alphaModFix/>
            <a:extLst>
              <a:ext uri="{28A0092B-C50C-407E-A947-70E740481C1C}">
                <a14:useLocalDpi xmlns:a14="http://schemas.microsoft.com/office/drawing/2010/main" val="0"/>
              </a:ext>
            </a:extLst>
          </a:blip>
          <a:stretch>
            <a:fillRect/>
          </a:stretch>
        </p:blipFill>
        <p:spPr>
          <a:xfrm>
            <a:off x="4834313" y="6049247"/>
            <a:ext cx="1461534" cy="718710"/>
          </a:xfrm>
          <a:prstGeom prst="rect">
            <a:avLst/>
          </a:prstGeom>
        </p:spPr>
      </p:pic>
      <p:sp>
        <p:nvSpPr>
          <p:cNvPr id="15" name="Oval 14">
            <a:extLst>
              <a:ext uri="{FF2B5EF4-FFF2-40B4-BE49-F238E27FC236}">
                <a16:creationId xmlns:a16="http://schemas.microsoft.com/office/drawing/2014/main" id="{69A239F0-E3FD-974B-89FA-E45E93F7356D}"/>
              </a:ext>
            </a:extLst>
          </p:cNvPr>
          <p:cNvSpPr/>
          <p:nvPr/>
        </p:nvSpPr>
        <p:spPr>
          <a:xfrm>
            <a:off x="6015669" y="5954013"/>
            <a:ext cx="173355" cy="1733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5D866616-CA88-5B44-AC5B-EB80BEDC5661}"/>
              </a:ext>
            </a:extLst>
          </p:cNvPr>
          <p:cNvSpPr/>
          <p:nvPr/>
        </p:nvSpPr>
        <p:spPr>
          <a:xfrm>
            <a:off x="6219949" y="5767040"/>
            <a:ext cx="149686" cy="1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32294658-653A-5543-A099-E38A8FF9D7BA}"/>
              </a:ext>
            </a:extLst>
          </p:cNvPr>
          <p:cNvSpPr/>
          <p:nvPr/>
        </p:nvSpPr>
        <p:spPr>
          <a:xfrm>
            <a:off x="6443193" y="5644522"/>
            <a:ext cx="147658" cy="1476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BB92977B-4EE2-D24E-BD22-A41874F8CFB9}"/>
              </a:ext>
            </a:extLst>
          </p:cNvPr>
          <p:cNvSpPr/>
          <p:nvPr/>
        </p:nvSpPr>
        <p:spPr>
          <a:xfrm>
            <a:off x="6712960" y="5605038"/>
            <a:ext cx="147658" cy="1476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E56AFE44-6E5A-B14E-ACF9-614B308A4A03}"/>
              </a:ext>
            </a:extLst>
          </p:cNvPr>
          <p:cNvSpPr/>
          <p:nvPr/>
        </p:nvSpPr>
        <p:spPr>
          <a:xfrm>
            <a:off x="6982727" y="5649565"/>
            <a:ext cx="117475" cy="11747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011B8C66-A589-D24D-9FE7-41CDECE0A90B}"/>
              </a:ext>
            </a:extLst>
          </p:cNvPr>
          <p:cNvSpPr/>
          <p:nvPr/>
        </p:nvSpPr>
        <p:spPr>
          <a:xfrm>
            <a:off x="6295848" y="5954013"/>
            <a:ext cx="44446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F473EC-353B-164D-88D1-BD4592FEAE87}"/>
              </a:ext>
            </a:extLst>
          </p:cNvPr>
          <p:cNvSpPr/>
          <p:nvPr/>
        </p:nvSpPr>
        <p:spPr>
          <a:xfrm>
            <a:off x="6294792" y="6219056"/>
            <a:ext cx="222230"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C4F7D2-0C2B-7D48-8A06-8C2D1FA5096F}"/>
              </a:ext>
            </a:extLst>
          </p:cNvPr>
          <p:cNvSpPr/>
          <p:nvPr/>
        </p:nvSpPr>
        <p:spPr>
          <a:xfrm>
            <a:off x="914591" y="1113307"/>
            <a:ext cx="7585146" cy="5262979"/>
          </a:xfrm>
          <a:prstGeom prst="rect">
            <a:avLst/>
          </a:prstGeom>
        </p:spPr>
        <p:txBody>
          <a:bodyPr wrap="square">
            <a:spAutoFit/>
          </a:bodyPr>
          <a:lstStyle/>
          <a:p>
            <a:r>
              <a:rPr lang="en-US" sz="2800" spc="75" dirty="0">
                <a:latin typeface="Avenir" panose="02000503020000020003" pitchFamily="2" charset="0"/>
                <a:ea typeface="Hiragino Kaku Gothic Std W8" panose="020B0800000000000000" pitchFamily="34" charset="-128"/>
                <a:cs typeface="Arial Hebrew Scholar" pitchFamily="2" charset="-79"/>
              </a:rPr>
              <a:t>But with this program, the biggest question is, </a:t>
            </a:r>
            <a:r>
              <a:rPr lang="en-US" sz="2800" b="1" spc="75" dirty="0">
                <a:solidFill>
                  <a:schemeClr val="accent2">
                    <a:lumMod val="75000"/>
                  </a:schemeClr>
                </a:solidFill>
                <a:latin typeface="Avenir" panose="02000503020000020003" pitchFamily="2" charset="0"/>
                <a:ea typeface="Hiragino Kaku Gothic Std W8" panose="020B0800000000000000" pitchFamily="34" charset="-128"/>
                <a:cs typeface="Arial Hebrew Scholar" pitchFamily="2" charset="-79"/>
              </a:rPr>
              <a:t>where will the old jeepneys go </a:t>
            </a:r>
            <a:r>
              <a:rPr lang="en-US" sz="2800" spc="75" dirty="0">
                <a:latin typeface="Avenir" panose="02000503020000020003" pitchFamily="2" charset="0"/>
                <a:ea typeface="Hiragino Kaku Gothic Std W8" panose="020B0800000000000000" pitchFamily="34" charset="-128"/>
                <a:cs typeface="Arial Hebrew Scholar" pitchFamily="2" charset="-79"/>
              </a:rPr>
              <a:t>when it will be replaced by the new ones? If not handled properly, these end of life jeepneys will be additional waste in the dump sites.</a:t>
            </a:r>
          </a:p>
          <a:p>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a:p>
            <a:pPr algn="just"/>
            <a:endParaRPr lang="en-US" sz="2800" spc="75" dirty="0">
              <a:latin typeface="Avenir" panose="02000503020000020003" pitchFamily="2" charset="0"/>
              <a:ea typeface="Hiragino Kaku Gothic Std W8" panose="020B0800000000000000" pitchFamily="34" charset="-128"/>
              <a:cs typeface="Arial Hebrew Scholar" pitchFamily="2" charset="-79"/>
            </a:endParaRPr>
          </a:p>
        </p:txBody>
      </p:sp>
      <p:sp>
        <p:nvSpPr>
          <p:cNvPr id="3" name="Rectangle 2">
            <a:extLst>
              <a:ext uri="{FF2B5EF4-FFF2-40B4-BE49-F238E27FC236}">
                <a16:creationId xmlns:a16="http://schemas.microsoft.com/office/drawing/2014/main" id="{10262B1B-C051-ED43-8CAD-A4A86FF51960}"/>
              </a:ext>
            </a:extLst>
          </p:cNvPr>
          <p:cNvSpPr/>
          <p:nvPr/>
        </p:nvSpPr>
        <p:spPr>
          <a:xfrm flipH="1">
            <a:off x="718093" y="1161889"/>
            <a:ext cx="45720" cy="25610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74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763814" y="1563687"/>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pic>
        <p:nvPicPr>
          <p:cNvPr id="25" name="Content Placeholder 3">
            <a:extLst>
              <a:ext uri="{FF2B5EF4-FFF2-40B4-BE49-F238E27FC236}">
                <a16:creationId xmlns:a16="http://schemas.microsoft.com/office/drawing/2014/main" id="{77F6961F-EF96-154D-AC1D-46C95D8A0150}"/>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l="20619" t="22261" r="19925" b="12400"/>
          <a:stretch/>
        </p:blipFill>
        <p:spPr bwMode="auto">
          <a:xfrm>
            <a:off x="763814" y="747575"/>
            <a:ext cx="7886700" cy="5758648"/>
          </a:xfrm>
          <a:prstGeom prst="rect">
            <a:avLst/>
          </a:prstGeom>
          <a:ln>
            <a:solidFill>
              <a:schemeClr val="accent6"/>
            </a:solidFill>
          </a:ln>
          <a:extLst>
            <a:ext uri="{53640926-AAD7-44D8-BBD7-CCE9431645EC}">
              <a14:shadowObscured xmlns:a14="http://schemas.microsoft.com/office/drawing/2010/main"/>
            </a:ext>
          </a:extLst>
        </p:spPr>
      </p:pic>
      <p:sp>
        <p:nvSpPr>
          <p:cNvPr id="26" name="Content Placeholder 2">
            <a:extLst>
              <a:ext uri="{FF2B5EF4-FFF2-40B4-BE49-F238E27FC236}">
                <a16:creationId xmlns:a16="http://schemas.microsoft.com/office/drawing/2014/main" id="{F6E7E047-DB57-0B49-BEE0-46919DA731EC}"/>
              </a:ext>
            </a:extLst>
          </p:cNvPr>
          <p:cNvSpPr txBox="1">
            <a:spLocks/>
          </p:cNvSpPr>
          <p:nvPr/>
        </p:nvSpPr>
        <p:spPr>
          <a:xfrm>
            <a:off x="377380" y="245590"/>
            <a:ext cx="8273134" cy="3558972"/>
          </a:xfrm>
          <a:prstGeom prst="rect">
            <a:avLst/>
          </a:prstGeom>
        </p:spPr>
        <p:txBody>
          <a:bodyPr vert="horz" lIns="91440" tIns="45720" rIns="91440" bIns="45720" rtlCol="0">
            <a:normAutofit/>
          </a:bodyPr>
          <a:lstStyle>
            <a:defPPr>
              <a:defRPr lang="en-US"/>
            </a:defPPr>
            <a:lvl1pPr indent="0" defTabSz="914400">
              <a:lnSpc>
                <a:spcPct val="100000"/>
              </a:lnSpc>
              <a:spcBef>
                <a:spcPts val="0"/>
              </a:spcBef>
              <a:buFont typeface="Arial" panose="020B0604020202020204" pitchFamily="34" charset="0"/>
              <a:buNone/>
              <a:defRPr sz="2500">
                <a:latin typeface="Avenir" panose="02000503020000020003"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2400" b="1" dirty="0">
                <a:solidFill>
                  <a:schemeClr val="accent6">
                    <a:lumMod val="75000"/>
                  </a:schemeClr>
                </a:solidFill>
              </a:rPr>
              <a:t>Proposed framework for the end of life jeepneys:</a:t>
            </a:r>
            <a:br>
              <a:rPr lang="en-US" sz="2400" b="1" dirty="0">
                <a:solidFill>
                  <a:schemeClr val="accent6">
                    <a:lumMod val="75000"/>
                  </a:schemeClr>
                </a:solidFill>
              </a:rPr>
            </a:br>
            <a:endParaRPr lang="en-US" sz="2400" b="1" dirty="0">
              <a:solidFill>
                <a:schemeClr val="accent6">
                  <a:lumMod val="75000"/>
                </a:schemeClr>
              </a:solidFill>
            </a:endParaRPr>
          </a:p>
        </p:txBody>
      </p:sp>
    </p:spTree>
    <p:extLst>
      <p:ext uri="{BB962C8B-B14F-4D97-AF65-F5344CB8AC3E}">
        <p14:creationId xmlns:p14="http://schemas.microsoft.com/office/powerpoint/2010/main" val="419885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763814" y="1563687"/>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sp>
        <p:nvSpPr>
          <p:cNvPr id="26" name="Content Placeholder 2">
            <a:extLst>
              <a:ext uri="{FF2B5EF4-FFF2-40B4-BE49-F238E27FC236}">
                <a16:creationId xmlns:a16="http://schemas.microsoft.com/office/drawing/2014/main" id="{F6E7E047-DB57-0B49-BEE0-46919DA731EC}"/>
              </a:ext>
            </a:extLst>
          </p:cNvPr>
          <p:cNvSpPr txBox="1">
            <a:spLocks/>
          </p:cNvSpPr>
          <p:nvPr/>
        </p:nvSpPr>
        <p:spPr>
          <a:xfrm>
            <a:off x="377380" y="245590"/>
            <a:ext cx="8273134" cy="3558972"/>
          </a:xfrm>
          <a:prstGeom prst="rect">
            <a:avLst/>
          </a:prstGeom>
        </p:spPr>
        <p:txBody>
          <a:bodyPr vert="horz" lIns="91440" tIns="45720" rIns="91440" bIns="45720" rtlCol="0">
            <a:normAutofit/>
          </a:bodyPr>
          <a:lstStyle>
            <a:defPPr>
              <a:defRPr lang="en-US"/>
            </a:defPPr>
            <a:lvl1pPr indent="0" defTabSz="914400">
              <a:lnSpc>
                <a:spcPct val="100000"/>
              </a:lnSpc>
              <a:spcBef>
                <a:spcPts val="0"/>
              </a:spcBef>
              <a:buFont typeface="Arial" panose="020B0604020202020204" pitchFamily="34" charset="0"/>
              <a:buNone/>
              <a:defRPr sz="2500">
                <a:latin typeface="Avenir" panose="02000503020000020003"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br>
              <a:rPr lang="en-US" sz="2400" b="1" dirty="0">
                <a:solidFill>
                  <a:schemeClr val="accent6">
                    <a:lumMod val="75000"/>
                  </a:schemeClr>
                </a:solidFill>
              </a:rPr>
            </a:br>
            <a:endParaRPr lang="en-US" sz="2400" b="1" dirty="0">
              <a:solidFill>
                <a:schemeClr val="accent6">
                  <a:lumMod val="75000"/>
                </a:schemeClr>
              </a:solidFill>
            </a:endParaRPr>
          </a:p>
        </p:txBody>
      </p:sp>
      <p:pic>
        <p:nvPicPr>
          <p:cNvPr id="6" name="Content Placeholder 5" descr="A picture containing text, screenshot, number, receipt&#10;&#10;Description automatically generated">
            <a:extLst>
              <a:ext uri="{FF2B5EF4-FFF2-40B4-BE49-F238E27FC236}">
                <a16:creationId xmlns:a16="http://schemas.microsoft.com/office/drawing/2014/main" id="{0A8A0533-50C3-5C54-352F-A5073CB47EEA}"/>
              </a:ext>
            </a:extLst>
          </p:cNvPr>
          <p:cNvPicPr>
            <a:picLocks noGrp="1" noChangeAspect="1"/>
          </p:cNvPicPr>
          <p:nvPr>
            <p:ph idx="1"/>
          </p:nvPr>
        </p:nvPicPr>
        <p:blipFill>
          <a:blip r:embed="rId4"/>
          <a:stretch>
            <a:fillRect/>
          </a:stretch>
        </p:blipFill>
        <p:spPr>
          <a:xfrm>
            <a:off x="1307939" y="1157468"/>
            <a:ext cx="6134583" cy="4803494"/>
          </a:xfrm>
        </p:spPr>
      </p:pic>
    </p:spTree>
    <p:extLst>
      <p:ext uri="{BB962C8B-B14F-4D97-AF65-F5344CB8AC3E}">
        <p14:creationId xmlns:p14="http://schemas.microsoft.com/office/powerpoint/2010/main" val="8379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07F90-1475-3449-9C6B-624FEA317CF2}"/>
              </a:ext>
            </a:extLst>
          </p:cNvPr>
          <p:cNvPicPr>
            <a:picLocks noChangeAspect="1"/>
          </p:cNvPicPr>
          <p:nvPr/>
        </p:nvPicPr>
        <p:blipFill rotWithShape="1">
          <a:blip r:embed="rId3"/>
          <a:srcRect l="2204" r="2242" b="1"/>
          <a:stretch/>
        </p:blipFill>
        <p:spPr>
          <a:xfrm>
            <a:off x="0" y="0"/>
            <a:ext cx="9143985" cy="5605669"/>
          </a:xfrm>
          <a:prstGeom prst="rect">
            <a:avLst/>
          </a:prstGeom>
        </p:spPr>
      </p:pic>
      <p:sp>
        <p:nvSpPr>
          <p:cNvPr id="8" name="Title 1">
            <a:extLst>
              <a:ext uri="{FF2B5EF4-FFF2-40B4-BE49-F238E27FC236}">
                <a16:creationId xmlns:a16="http://schemas.microsoft.com/office/drawing/2014/main" id="{5DC50EF2-6CBB-CD42-B3F9-154DCC27D83C}"/>
              </a:ext>
            </a:extLst>
          </p:cNvPr>
          <p:cNvSpPr txBox="1">
            <a:spLocks/>
          </p:cNvSpPr>
          <p:nvPr/>
        </p:nvSpPr>
        <p:spPr>
          <a:xfrm>
            <a:off x="763814" y="1563687"/>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latin typeface="Couture" panose="020B0804020202020204" pitchFamily="34" charset="77"/>
            </a:endParaRPr>
          </a:p>
        </p:txBody>
      </p:sp>
      <p:sp>
        <p:nvSpPr>
          <p:cNvPr id="26" name="Content Placeholder 2">
            <a:extLst>
              <a:ext uri="{FF2B5EF4-FFF2-40B4-BE49-F238E27FC236}">
                <a16:creationId xmlns:a16="http://schemas.microsoft.com/office/drawing/2014/main" id="{F6E7E047-DB57-0B49-BEE0-46919DA731EC}"/>
              </a:ext>
            </a:extLst>
          </p:cNvPr>
          <p:cNvSpPr txBox="1">
            <a:spLocks/>
          </p:cNvSpPr>
          <p:nvPr/>
        </p:nvSpPr>
        <p:spPr>
          <a:xfrm>
            <a:off x="377380" y="245590"/>
            <a:ext cx="8273134" cy="3558972"/>
          </a:xfrm>
          <a:prstGeom prst="rect">
            <a:avLst/>
          </a:prstGeom>
        </p:spPr>
        <p:txBody>
          <a:bodyPr vert="horz" lIns="91440" tIns="45720" rIns="91440" bIns="45720" rtlCol="0">
            <a:normAutofit/>
          </a:bodyPr>
          <a:lstStyle>
            <a:defPPr>
              <a:defRPr lang="en-US"/>
            </a:defPPr>
            <a:lvl1pPr indent="0" defTabSz="914400">
              <a:lnSpc>
                <a:spcPct val="100000"/>
              </a:lnSpc>
              <a:spcBef>
                <a:spcPts val="0"/>
              </a:spcBef>
              <a:buFont typeface="Arial" panose="020B0604020202020204" pitchFamily="34" charset="0"/>
              <a:buNone/>
              <a:defRPr sz="2500">
                <a:latin typeface="Avenir" panose="02000503020000020003" pitchFamily="2"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br>
              <a:rPr lang="en-US" sz="2400" b="1" dirty="0">
                <a:solidFill>
                  <a:schemeClr val="accent6">
                    <a:lumMod val="75000"/>
                  </a:schemeClr>
                </a:solidFill>
              </a:rPr>
            </a:br>
            <a:endParaRPr lang="en-US" sz="2400" b="1" dirty="0">
              <a:solidFill>
                <a:schemeClr val="accent6">
                  <a:lumMod val="75000"/>
                </a:schemeClr>
              </a:solidFill>
            </a:endParaRPr>
          </a:p>
        </p:txBody>
      </p:sp>
      <p:sp>
        <p:nvSpPr>
          <p:cNvPr id="2" name="TextBox 1">
            <a:extLst>
              <a:ext uri="{FF2B5EF4-FFF2-40B4-BE49-F238E27FC236}">
                <a16:creationId xmlns:a16="http://schemas.microsoft.com/office/drawing/2014/main" id="{8E4F238E-2D14-6B4C-DDB4-4D02E20C5177}"/>
              </a:ext>
            </a:extLst>
          </p:cNvPr>
          <p:cNvSpPr txBox="1"/>
          <p:nvPr/>
        </p:nvSpPr>
        <p:spPr>
          <a:xfrm>
            <a:off x="763814" y="370390"/>
            <a:ext cx="7164844" cy="369332"/>
          </a:xfrm>
          <a:prstGeom prst="rect">
            <a:avLst/>
          </a:prstGeom>
          <a:noFill/>
        </p:spPr>
        <p:txBody>
          <a:bodyPr wrap="square" rtlCol="0">
            <a:spAutoFit/>
          </a:bodyPr>
          <a:lstStyle/>
          <a:p>
            <a:r>
              <a:rPr lang="en-US" dirty="0"/>
              <a:t>ISO 22628</a:t>
            </a:r>
          </a:p>
        </p:txBody>
      </p:sp>
      <p:pic>
        <p:nvPicPr>
          <p:cNvPr id="9" name="Content Placeholder 8" descr="A picture containing text, receipt, font, algebra&#10;&#10;Description automatically generated">
            <a:extLst>
              <a:ext uri="{FF2B5EF4-FFF2-40B4-BE49-F238E27FC236}">
                <a16:creationId xmlns:a16="http://schemas.microsoft.com/office/drawing/2014/main" id="{724E09EB-54DC-9381-A9F6-0C2AE0D16DE4}"/>
              </a:ext>
            </a:extLst>
          </p:cNvPr>
          <p:cNvPicPr>
            <a:picLocks noGrp="1" noChangeAspect="1"/>
          </p:cNvPicPr>
          <p:nvPr>
            <p:ph idx="1"/>
          </p:nvPr>
        </p:nvPicPr>
        <p:blipFill>
          <a:blip r:embed="rId4"/>
          <a:stretch>
            <a:fillRect/>
          </a:stretch>
        </p:blipFill>
        <p:spPr>
          <a:xfrm>
            <a:off x="1099595" y="1166877"/>
            <a:ext cx="5835730" cy="2883275"/>
          </a:xfrm>
        </p:spPr>
      </p:pic>
      <p:pic>
        <p:nvPicPr>
          <p:cNvPr id="12" name="Picture 11" descr="A screenshot of a computer&#10;&#10;Description automatically generated with low confidence">
            <a:extLst>
              <a:ext uri="{FF2B5EF4-FFF2-40B4-BE49-F238E27FC236}">
                <a16:creationId xmlns:a16="http://schemas.microsoft.com/office/drawing/2014/main" id="{4A446187-B293-D15A-A880-818D6D678195}"/>
              </a:ext>
            </a:extLst>
          </p:cNvPr>
          <p:cNvPicPr>
            <a:picLocks noChangeAspect="1"/>
          </p:cNvPicPr>
          <p:nvPr/>
        </p:nvPicPr>
        <p:blipFill>
          <a:blip r:embed="rId5"/>
          <a:stretch>
            <a:fillRect/>
          </a:stretch>
        </p:blipFill>
        <p:spPr>
          <a:xfrm>
            <a:off x="1750636" y="4008566"/>
            <a:ext cx="6899878" cy="2571494"/>
          </a:xfrm>
          <a:prstGeom prst="rect">
            <a:avLst/>
          </a:prstGeom>
        </p:spPr>
      </p:pic>
    </p:spTree>
    <p:extLst>
      <p:ext uri="{BB962C8B-B14F-4D97-AF65-F5344CB8AC3E}">
        <p14:creationId xmlns:p14="http://schemas.microsoft.com/office/powerpoint/2010/main" val="5493695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TotalTime>
  <Words>2054</Words>
  <Application>Microsoft Office PowerPoint</Application>
  <PresentationFormat>On-screen Show (4:3)</PresentationFormat>
  <Paragraphs>160</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vt:lpstr>
      <vt:lpstr>Avenir Book</vt:lpstr>
      <vt:lpstr>Calibri</vt:lpstr>
      <vt:lpstr>Calibri Light</vt:lpstr>
      <vt:lpstr>Couture</vt:lpstr>
      <vt:lpstr>Wingdings</vt:lpstr>
      <vt:lpstr>Office Theme</vt:lpstr>
      <vt:lpstr>PowerPoint Presentation</vt:lpstr>
      <vt:lpstr>PowerPoint Presentation</vt:lpstr>
      <vt:lpstr>PowerPoint Presentation</vt:lpstr>
      <vt:lpstr>PUV MODERNIZATION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RECYCLING</dc:title>
  <dc:creator>Keneth Sedilla</dc:creator>
  <cp:lastModifiedBy>karlvergel</cp:lastModifiedBy>
  <cp:revision>77</cp:revision>
  <cp:lastPrinted>2019-05-16T07:12:47Z</cp:lastPrinted>
  <dcterms:created xsi:type="dcterms:W3CDTF">2018-11-14T22:18:19Z</dcterms:created>
  <dcterms:modified xsi:type="dcterms:W3CDTF">2023-07-10T01:53:52Z</dcterms:modified>
</cp:coreProperties>
</file>