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56" r:id="rId3"/>
    <p:sldMasterId id="2147483774" r:id="rId4"/>
    <p:sldMasterId id="2147483792" r:id="rId5"/>
    <p:sldMasterId id="2147483810" r:id="rId6"/>
    <p:sldMasterId id="2147483828" r:id="rId7"/>
    <p:sldMasterId id="2147483833" r:id="rId8"/>
  </p:sldMasterIdLst>
  <p:sldIdLst>
    <p:sldId id="275" r:id="rId9"/>
    <p:sldId id="256" r:id="rId10"/>
    <p:sldId id="259" r:id="rId11"/>
    <p:sldId id="276" r:id="rId12"/>
    <p:sldId id="260" r:id="rId13"/>
    <p:sldId id="262" r:id="rId14"/>
    <p:sldId id="358" r:id="rId15"/>
    <p:sldId id="367" r:id="rId16"/>
    <p:sldId id="368" r:id="rId17"/>
    <p:sldId id="277" r:id="rId18"/>
    <p:sldId id="278" r:id="rId19"/>
    <p:sldId id="295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359" r:id="rId32"/>
    <p:sldId id="360" r:id="rId33"/>
    <p:sldId id="361" r:id="rId34"/>
    <p:sldId id="257" r:id="rId35"/>
    <p:sldId id="258" r:id="rId36"/>
    <p:sldId id="363" r:id="rId37"/>
    <p:sldId id="290" r:id="rId38"/>
    <p:sldId id="292" r:id="rId39"/>
    <p:sldId id="294" r:id="rId40"/>
    <p:sldId id="364" r:id="rId41"/>
    <p:sldId id="365" r:id="rId42"/>
    <p:sldId id="263" r:id="rId43"/>
    <p:sldId id="333" r:id="rId44"/>
    <p:sldId id="334" r:id="rId45"/>
    <p:sldId id="325" r:id="rId46"/>
    <p:sldId id="352" r:id="rId47"/>
    <p:sldId id="35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5050"/>
    <a:srgbClr val="00FFCC"/>
    <a:srgbClr val="66FF66"/>
    <a:srgbClr val="0000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>
      <p:cViewPr varScale="1">
        <p:scale>
          <a:sx n="72" d="100"/>
          <a:sy n="72" d="100"/>
        </p:scale>
        <p:origin x="9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video.sae.org/12212/" TargetMode="Externa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video.sae.org/12212/" TargetMode="Externa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2" y="356747"/>
            <a:ext cx="1593761" cy="5534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311400"/>
            <a:ext cx="7772400" cy="3505200"/>
          </a:xfrm>
        </p:spPr>
        <p:txBody>
          <a:bodyPr/>
          <a:lstStyle>
            <a:lvl1pPr marL="0" indent="0" eaLnBrk="1" fontAlgn="auto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 marL="636588" indent="-342900" eaLnBrk="1" fontAlgn="auto" hangingPunct="1"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marL="511175" indent="0" eaLnBrk="1" fontAlgn="auto" hangingPunct="1">
              <a:spcBef>
                <a:spcPts val="0"/>
              </a:spcBef>
              <a:buFont typeface="Arial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+mn-ea"/>
                <a:cs typeface="Arial"/>
              </a:rPr>
              <a:t>LAST SLIDE</a:t>
            </a:r>
          </a:p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+mn-ea"/>
                <a:cs typeface="Arial"/>
              </a:rPr>
              <a:t>Thank you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Name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Company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Address 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Phone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Email</a:t>
            </a:r>
            <a:endParaRPr lang="en-US" sz="1600" dirty="0">
              <a:ea typeface="ＭＳ Ｐゴシック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7912"/>
            <a:ext cx="2895600" cy="1706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Paper #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7912"/>
            <a:ext cx="2133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E38E-3676-4AC9-AE40-117CF2D4B3AC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46954"/>
            <a:ext cx="82296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355515"/>
            <a:ext cx="7772400" cy="67056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6407914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solidFill>
                  <a:srgbClr val="FFFFFF"/>
                </a:solidFill>
                <a:latin typeface="+mj-lt"/>
              </a:rPr>
              <a:t>SAE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1450252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685800" y="3039533"/>
            <a:ext cx="7735888" cy="1625600"/>
          </a:xfrm>
        </p:spPr>
        <p:txBody>
          <a:bodyPr anchor="b"/>
          <a:lstStyle/>
          <a:p>
            <a:r>
              <a:rPr lang="en-US" sz="3000" dirty="0"/>
              <a:t>Presentation title in White,</a:t>
            </a:r>
            <a:br>
              <a:rPr lang="en-US" sz="3000" dirty="0"/>
            </a:br>
            <a:r>
              <a:rPr lang="en-US" sz="3000" dirty="0"/>
              <a:t>Arial Bold 30pt on one or two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85803" y="4766733"/>
            <a:ext cx="7731125" cy="817032"/>
          </a:xfrm>
        </p:spPr>
        <p:txBody>
          <a:bodyPr/>
          <a:lstStyle/>
          <a:p>
            <a:pPr lvl="1"/>
            <a:r>
              <a:rPr lang="en-US" altLang="en-US" sz="2300" dirty="0">
                <a:solidFill>
                  <a:schemeClr val="bg1"/>
                </a:solidFill>
                <a:ea typeface="MS PGothic" charset="-128"/>
              </a:rPr>
              <a:t>Author, Co-author Name, Organization 23pt</a:t>
            </a:r>
          </a:p>
          <a:p>
            <a:pPr lvl="1"/>
            <a:endParaRPr lang="en-US" altLang="en-US" dirty="0">
              <a:solidFill>
                <a:schemeClr val="bg1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66700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2" y="356747"/>
            <a:ext cx="1593761" cy="55347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3642" y="1431832"/>
            <a:ext cx="7918361" cy="46291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460375" indent="-2301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–"/>
              <a:defRPr b="0">
                <a:solidFill>
                  <a:schemeClr val="bg1"/>
                </a:solidFill>
              </a:defRPr>
            </a:lvl3pPr>
            <a:lvl4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4pPr>
            <a:lvl5pPr marL="511175" indent="0" eaLnBrk="1" fontAlgn="auto" hangingPunct="1">
              <a:lnSpc>
                <a:spcPct val="100000"/>
              </a:lnSpc>
              <a:spcBef>
                <a:spcPts val="0"/>
              </a:spcBef>
              <a:buFontTx/>
              <a:buChar char="-"/>
              <a:defRPr sz="18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6pPr>
            <a:lvl7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7pPr>
            <a:lvl8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8pPr>
            <a:lvl9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9pPr>
          </a:lstStyle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Company logo can only be shown on the cover slide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Use font size 16pt or larger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Slides should not look like an outline.  Use charts, pictures and other graphics to convey meaning 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3-6 bullets per slide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1-2 slides per minute is standard practice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Where appropriate please recognize contributors prior to the “thank you” slide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Where appropriate place final paper # in footer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Please refer to </a:t>
            </a:r>
            <a:r>
              <a:rPr lang="en-US" sz="1600" dirty="0">
                <a:ea typeface="ＭＳ Ｐゴシック" charset="0"/>
                <a:cs typeface="Arial"/>
                <a:hlinkClick r:id="rId4"/>
              </a:rPr>
              <a:t>http://video.sae.org/12212/</a:t>
            </a:r>
            <a:r>
              <a:rPr lang="en-US" sz="1600" dirty="0">
                <a:ea typeface="ＭＳ Ｐゴシック" charset="0"/>
                <a:cs typeface="Arial"/>
              </a:rPr>
              <a:t> on other helpful hints and ideas to improve both your slides and your presentation</a:t>
            </a:r>
          </a:p>
          <a:p>
            <a:pPr marL="511175" lvl="4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sz="1600" dirty="0">
              <a:ea typeface="ＭＳ Ｐゴシック" charset="0"/>
              <a:cs typeface="Arial"/>
            </a:endParaRPr>
          </a:p>
          <a:p>
            <a:pPr marL="511175" lvl="4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1600" dirty="0">
                <a:ea typeface="ＭＳ Ｐゴシック" charset="0"/>
                <a:cs typeface="Arial"/>
              </a:rPr>
              <a:t>REMEMBER - Science Not Communicated is Science Not Done 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endParaRPr lang="en-US" sz="1600" dirty="0">
              <a:ea typeface="ＭＳ Ｐゴシック" charset="0"/>
              <a:cs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7912"/>
            <a:ext cx="2895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Paper # (if applicable)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7912"/>
            <a:ext cx="2133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E38E-3676-4AC9-AE40-117CF2D4B3A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6346954"/>
            <a:ext cx="82296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457200" y="6407914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dirty="0">
                <a:solidFill>
                  <a:prstClr val="white"/>
                </a:solidFill>
              </a:rPr>
              <a:t>SAE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8352735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2" y="356747"/>
            <a:ext cx="1593761" cy="5534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311400"/>
            <a:ext cx="7772400" cy="3505200"/>
          </a:xfrm>
        </p:spPr>
        <p:txBody>
          <a:bodyPr/>
          <a:lstStyle>
            <a:lvl1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46075" indent="-342900" eaLnBrk="1" fontAlgn="auto" hangingPunct="1"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636588" indent="-342900" eaLnBrk="1" fontAlgn="auto" hangingPunct="1"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 marL="511175" indent="0" eaLnBrk="1" fontAlgn="auto" hangingPunct="1">
              <a:spcBef>
                <a:spcPts val="0"/>
              </a:spcBef>
              <a:buFont typeface="Arial" charset="0"/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+mn-ea"/>
                <a:cs typeface="Arial"/>
              </a:rPr>
              <a:t>Here is my headline</a:t>
            </a:r>
          </a:p>
          <a:p>
            <a:pPr marL="346075" lvl="2" indent="-342900" eaLnBrk="1" fontAlgn="auto" hangingPunct="1">
              <a:spcBef>
                <a:spcPts val="0"/>
              </a:spcBef>
              <a:defRPr/>
            </a:pPr>
            <a:r>
              <a:rPr lang="en-US" sz="1800" dirty="0">
                <a:ea typeface="+mn-ea"/>
                <a:cs typeface="Arial"/>
              </a:rPr>
              <a:t>This is my B1 bullet (18pt font)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This is my B2 bullet (16pt font)</a:t>
            </a:r>
          </a:p>
          <a:p>
            <a:pPr marL="854075" lvl="4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This is my B3 bullet ( 16pt font)</a:t>
            </a:r>
          </a:p>
          <a:p>
            <a:pPr marL="511175" lvl="4" indent="0" eaLnBrk="1" fontAlgn="auto" hangingPunct="1">
              <a:spcBef>
                <a:spcPts val="0"/>
              </a:spcBef>
              <a:buFont typeface="Arial" charset="0"/>
              <a:buNone/>
              <a:defRPr/>
            </a:pPr>
            <a:endParaRPr lang="en-US" sz="1600" dirty="0">
              <a:ea typeface="ＭＳ Ｐゴシック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7912"/>
            <a:ext cx="2895600" cy="1706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Paper #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7912"/>
            <a:ext cx="2133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E38E-3676-4AC9-AE40-117CF2D4B3A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46954"/>
            <a:ext cx="82296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355515"/>
            <a:ext cx="7772400" cy="67056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6407914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dirty="0">
                <a:solidFill>
                  <a:srgbClr val="FFFFFF"/>
                </a:solidFill>
              </a:rPr>
              <a:t>SAE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424510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2" y="356747"/>
            <a:ext cx="1593761" cy="5534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311400"/>
            <a:ext cx="7772400" cy="3505200"/>
          </a:xfrm>
        </p:spPr>
        <p:txBody>
          <a:bodyPr/>
          <a:lstStyle>
            <a:lvl1pPr marL="0" indent="0" eaLnBrk="1" fontAlgn="auto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 marL="636588" indent="-342900" eaLnBrk="1" fontAlgn="auto" hangingPunct="1"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marL="511175" indent="0" eaLnBrk="1" fontAlgn="auto" hangingPunct="1">
              <a:spcBef>
                <a:spcPts val="0"/>
              </a:spcBef>
              <a:buFont typeface="Arial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+mn-ea"/>
                <a:cs typeface="Arial"/>
              </a:rPr>
              <a:t>LAST SLIDE</a:t>
            </a:r>
          </a:p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+mn-ea"/>
                <a:cs typeface="Arial"/>
              </a:rPr>
              <a:t>Thank you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Name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Company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Address 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Phone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Email</a:t>
            </a:r>
            <a:endParaRPr lang="en-US" sz="1600" dirty="0">
              <a:ea typeface="ＭＳ Ｐゴシック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7912"/>
            <a:ext cx="2895600" cy="1706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Paper #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7912"/>
            <a:ext cx="2133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E38E-3676-4AC9-AE40-117CF2D4B3A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46954"/>
            <a:ext cx="82296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355515"/>
            <a:ext cx="7772400" cy="67056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6407914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dirty="0">
                <a:solidFill>
                  <a:srgbClr val="FFFFFF"/>
                </a:solidFill>
              </a:rPr>
              <a:t>SAE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8483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Color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457200" y="6346955"/>
            <a:ext cx="82296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457200" y="6407915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dirty="0">
                <a:solidFill>
                  <a:prstClr val="black"/>
                </a:solidFill>
              </a:rPr>
              <a:t>SAE INTERNATIONAL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85800" y="1397000"/>
            <a:ext cx="3733800" cy="487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648200" y="1397000"/>
            <a:ext cx="3810000" cy="487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0" y="356749"/>
            <a:ext cx="1593760" cy="55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3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3021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974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418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1848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83841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814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732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532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8643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0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82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211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7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36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90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6844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5418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158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4073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1366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84814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0877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01902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9267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7852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2448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30177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974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390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41681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2601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99497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10857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71237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8494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59939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9107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3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8754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70117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388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89371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12729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64465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64138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5178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56810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704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7873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62914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1469-BCBA-400C-B4D8-78CC9F85A238}" type="datetimeFigureOut">
              <a:rPr lang="en-PH" smtClean="0"/>
              <a:t>10/07/2023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73EB-10D4-4C01-8C2A-556B50C710F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32118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10205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24850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12633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1165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59336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35710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245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47639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99924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86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87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231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5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282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995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81738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886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140330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58196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0298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2828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862848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0923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975976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578076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42230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7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131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570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690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32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058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1329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45740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685800" y="3039533"/>
            <a:ext cx="7735888" cy="1625600"/>
          </a:xfrm>
        </p:spPr>
        <p:txBody>
          <a:bodyPr anchor="b"/>
          <a:lstStyle/>
          <a:p>
            <a:r>
              <a:rPr lang="en-US" sz="3000" dirty="0"/>
              <a:t>Presentation title in White,</a:t>
            </a:r>
            <a:br>
              <a:rPr lang="en-US" sz="3000" dirty="0"/>
            </a:br>
            <a:r>
              <a:rPr lang="en-US" sz="3000" dirty="0"/>
              <a:t>Arial Bold 30pt on one or two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85803" y="4766733"/>
            <a:ext cx="7731125" cy="817032"/>
          </a:xfrm>
        </p:spPr>
        <p:txBody>
          <a:bodyPr/>
          <a:lstStyle/>
          <a:p>
            <a:pPr lvl="1"/>
            <a:r>
              <a:rPr lang="en-US" altLang="en-US" sz="2300" dirty="0">
                <a:solidFill>
                  <a:schemeClr val="bg1"/>
                </a:solidFill>
                <a:ea typeface="MS PGothic" charset="-128"/>
              </a:rPr>
              <a:t>Author, Co-author Name, Organization 23pt</a:t>
            </a:r>
          </a:p>
          <a:p>
            <a:pPr lvl="1"/>
            <a:endParaRPr lang="en-US" altLang="en-US" dirty="0">
              <a:solidFill>
                <a:schemeClr val="bg1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56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2" y="356747"/>
            <a:ext cx="1593761" cy="55347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3642" y="1431832"/>
            <a:ext cx="7918361" cy="46291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460375" indent="-23018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–"/>
              <a:defRPr b="0">
                <a:solidFill>
                  <a:schemeClr val="bg1"/>
                </a:solidFill>
              </a:defRPr>
            </a:lvl3pPr>
            <a:lvl4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4pPr>
            <a:lvl5pPr marL="511175" indent="0" eaLnBrk="1" fontAlgn="auto" hangingPunct="1">
              <a:lnSpc>
                <a:spcPct val="100000"/>
              </a:lnSpc>
              <a:spcBef>
                <a:spcPts val="0"/>
              </a:spcBef>
              <a:buFontTx/>
              <a:buChar char="-"/>
              <a:defRPr sz="18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6pPr>
            <a:lvl7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7pPr>
            <a:lvl8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8pPr>
            <a:lvl9pPr marL="798513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sz="1200" b="0">
                <a:solidFill>
                  <a:schemeClr val="bg1"/>
                </a:solidFill>
              </a:defRPr>
            </a:lvl9pPr>
          </a:lstStyle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Company logo can only be shown on the cover slide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Use font size 16pt or larger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Slides should not look like an outline.  Use charts, pictures and other graphics to convey meaning 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3-6 bullets per slide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1-2 slides per minute is standard practice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Where appropriate please recognize contributors prior to the “thank you” slide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Where appropriate place final paper # in footer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r>
              <a:rPr lang="en-US" sz="1600" dirty="0">
                <a:ea typeface="ＭＳ Ｐゴシック" charset="0"/>
                <a:cs typeface="Arial"/>
              </a:rPr>
              <a:t>Please refer to </a:t>
            </a:r>
            <a:r>
              <a:rPr lang="en-US" sz="1600" dirty="0">
                <a:ea typeface="ＭＳ Ｐゴシック" charset="0"/>
                <a:cs typeface="Arial"/>
                <a:hlinkClick r:id="rId4"/>
              </a:rPr>
              <a:t>http://video.sae.org/12212/</a:t>
            </a:r>
            <a:r>
              <a:rPr lang="en-US" sz="1600" dirty="0">
                <a:ea typeface="ＭＳ Ｐゴシック" charset="0"/>
                <a:cs typeface="Arial"/>
              </a:rPr>
              <a:t> on other helpful hints and ideas to improve both your slides and your presentation</a:t>
            </a:r>
          </a:p>
          <a:p>
            <a:pPr marL="511175" lvl="4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sz="1600" dirty="0">
              <a:ea typeface="ＭＳ Ｐゴシック" charset="0"/>
              <a:cs typeface="Arial"/>
            </a:endParaRPr>
          </a:p>
          <a:p>
            <a:pPr marL="511175" lvl="4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1600" dirty="0">
                <a:ea typeface="ＭＳ Ｐゴシック" charset="0"/>
                <a:cs typeface="Arial"/>
              </a:rPr>
              <a:t>REMEMBER - Science Not Communicated is Science Not Done </a:t>
            </a:r>
          </a:p>
          <a:p>
            <a:pPr lvl="4" eaLnBrk="1" fontAlgn="auto" hangingPunct="1">
              <a:spcBef>
                <a:spcPts val="0"/>
              </a:spcBef>
              <a:buFontTx/>
              <a:buChar char="-"/>
              <a:defRPr/>
            </a:pPr>
            <a:endParaRPr lang="en-US" sz="1600" dirty="0">
              <a:ea typeface="ＭＳ Ｐゴシック" charset="0"/>
              <a:cs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7912"/>
            <a:ext cx="2895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Paper # (if applicable)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7912"/>
            <a:ext cx="2133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E38E-3676-4AC9-AE40-117CF2D4B3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6346954"/>
            <a:ext cx="82296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457200" y="6407914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solidFill>
                  <a:schemeClr val="bg1"/>
                </a:solidFill>
                <a:latin typeface="+mj-lt"/>
              </a:rPr>
              <a:t>SAE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2013466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2" y="356747"/>
            <a:ext cx="1593761" cy="5534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311400"/>
            <a:ext cx="7772400" cy="3505200"/>
          </a:xfrm>
        </p:spPr>
        <p:txBody>
          <a:bodyPr/>
          <a:lstStyle>
            <a:lvl1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46075" indent="-342900" eaLnBrk="1" fontAlgn="auto" hangingPunct="1"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marL="636588" indent="-342900" eaLnBrk="1" fontAlgn="auto" hangingPunct="1"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 marL="511175" indent="0" eaLnBrk="1" fontAlgn="auto" hangingPunct="1">
              <a:spcBef>
                <a:spcPts val="0"/>
              </a:spcBef>
              <a:buFont typeface="Arial" charset="0"/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indent="0" eaLnBrk="1" fontAlgn="auto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+mn-ea"/>
                <a:cs typeface="Arial"/>
              </a:rPr>
              <a:t>Here is my headline</a:t>
            </a:r>
          </a:p>
          <a:p>
            <a:pPr marL="346075" lvl="2" indent="-342900" eaLnBrk="1" fontAlgn="auto" hangingPunct="1">
              <a:spcBef>
                <a:spcPts val="0"/>
              </a:spcBef>
              <a:defRPr/>
            </a:pPr>
            <a:r>
              <a:rPr lang="en-US" sz="1800" dirty="0">
                <a:ea typeface="+mn-ea"/>
                <a:cs typeface="Arial"/>
              </a:rPr>
              <a:t>This is my B1 bullet (18pt font)</a:t>
            </a:r>
          </a:p>
          <a:p>
            <a:pPr marL="636588" lvl="3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This is my B2 bullet (16pt font)</a:t>
            </a:r>
          </a:p>
          <a:p>
            <a:pPr marL="854075" lvl="4" indent="-342900" eaLnBrk="1" fontAlgn="auto" hangingPunct="1">
              <a:spcBef>
                <a:spcPts val="0"/>
              </a:spcBef>
              <a:defRPr/>
            </a:pPr>
            <a:r>
              <a:rPr lang="en-US" sz="1600" dirty="0">
                <a:ea typeface="+mn-ea"/>
                <a:cs typeface="Arial"/>
              </a:rPr>
              <a:t>This is my B3 bullet ( 16pt font)</a:t>
            </a:r>
          </a:p>
          <a:p>
            <a:pPr marL="511175" lvl="4" indent="0" eaLnBrk="1" fontAlgn="auto" hangingPunct="1">
              <a:spcBef>
                <a:spcPts val="0"/>
              </a:spcBef>
              <a:buFont typeface="Arial" charset="0"/>
              <a:buNone/>
              <a:defRPr/>
            </a:pPr>
            <a:endParaRPr lang="en-US" sz="1600" dirty="0">
              <a:ea typeface="ＭＳ Ｐゴシック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7912"/>
            <a:ext cx="2895600" cy="1706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Paper # (if applicable)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7912"/>
            <a:ext cx="2133600" cy="17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E38E-3676-4AC9-AE40-117CF2D4B3AC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46954"/>
            <a:ext cx="82296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1355515"/>
            <a:ext cx="7772400" cy="67056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6407914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solidFill>
                  <a:srgbClr val="FFFFFF"/>
                </a:solidFill>
                <a:latin typeface="+mj-lt"/>
              </a:rPr>
              <a:t>SAE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74814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4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84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11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63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7/10/2023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95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705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965"/>
            <a:ext cx="82296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6120" y="6498336"/>
            <a:ext cx="2895600" cy="170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FOOTER CHANGED UNDER INSERT&gt;HEADER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8336"/>
            <a:ext cx="2133600" cy="170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fld id="{C5A2E38E-3676-4AC9-AE40-117CF2D4B3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8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4625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65138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262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7631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97631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974725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97631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705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965"/>
            <a:ext cx="82296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6120" y="6498336"/>
            <a:ext cx="2895600" cy="170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FOOTER CHANGED UNDER INSERT&gt;HEADER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8336"/>
            <a:ext cx="2133600" cy="170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fld id="{C5A2E38E-3676-4AC9-AE40-117CF2D4B3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8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4625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65138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262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7631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97631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974725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976313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7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32.xml"/><Relationship Id="rId4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8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32.xml"/><Relationship Id="rId4" Type="http://schemas.openxmlformats.org/officeDocument/2006/relationships/video" Target="../media/media6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68F5-A4F6-74BB-8836-6EC4FEB89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60726"/>
            <a:ext cx="8286750" cy="176847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 the LPG PUV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an OEM Vehicle Platform</a:t>
            </a:r>
          </a:p>
        </p:txBody>
      </p:sp>
      <p:pic>
        <p:nvPicPr>
          <p:cNvPr id="6" name="Picture 5" descr="A picture containing text, screenshot, font, website&#10;&#10;Description automatically generated">
            <a:extLst>
              <a:ext uri="{FF2B5EF4-FFF2-40B4-BE49-F238E27FC236}">
                <a16:creationId xmlns:a16="http://schemas.microsoft.com/office/drawing/2014/main" id="{15B636EF-929E-46AE-4900-393DC95B3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81"/>
          <a:stretch/>
        </p:blipFill>
        <p:spPr>
          <a:xfrm>
            <a:off x="1120704" y="133531"/>
            <a:ext cx="6880295" cy="1304330"/>
          </a:xfrm>
          <a:prstGeom prst="rect">
            <a:avLst/>
          </a:prstGeom>
        </p:spPr>
      </p:pic>
      <p:pic>
        <p:nvPicPr>
          <p:cNvPr id="8" name="Picture 7" descr="A picture containing text, screenshot, font, website&#10;&#10;Description automatically generated">
            <a:extLst>
              <a:ext uri="{FF2B5EF4-FFF2-40B4-BE49-F238E27FC236}">
                <a16:creationId xmlns:a16="http://schemas.microsoft.com/office/drawing/2014/main" id="{135506B6-C118-06FA-E982-16A097635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5"/>
          <a:stretch/>
        </p:blipFill>
        <p:spPr>
          <a:xfrm>
            <a:off x="1120705" y="1447800"/>
            <a:ext cx="6880295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7E061-AE24-FE32-F995-27820D5A33BB}"/>
              </a:ext>
            </a:extLst>
          </p:cNvPr>
          <p:cNvSpPr txBox="1"/>
          <p:nvPr/>
        </p:nvSpPr>
        <p:spPr>
          <a:xfrm>
            <a:off x="5181600" y="6172200"/>
            <a:ext cx="340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99"/>
                </a:solidFill>
              </a:rPr>
              <a:t>UP NCTS – DOST – DOE Project</a:t>
            </a:r>
          </a:p>
        </p:txBody>
      </p:sp>
    </p:spTree>
    <p:extLst>
      <p:ext uri="{BB962C8B-B14F-4D97-AF65-F5344CB8AC3E}">
        <p14:creationId xmlns:p14="http://schemas.microsoft.com/office/powerpoint/2010/main" val="274049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9965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fil-PH" dirty="0">
                <a:solidFill>
                  <a:srgbClr val="FFFF00"/>
                </a:solidFill>
                <a:latin typeface="Arial Narrow" panose="020B0606020202030204" pitchFamily="34" charset="0"/>
              </a:rPr>
              <a:t>1.</a:t>
            </a:r>
            <a:r>
              <a:rPr lang="fil-PH" b="0" dirty="0">
                <a:latin typeface="Arial Narrow" panose="020B0606020202030204" pitchFamily="34" charset="0"/>
              </a:rPr>
              <a:t>	An 18-passenger Auto-LPG PUV built on an OEM vehicle platform compliant with PNS </a:t>
            </a:r>
            <a:r>
              <a:rPr lang="en-US" b="0" dirty="0">
                <a:latin typeface="Arial Narrow" panose="020B0606020202030204" pitchFamily="34" charset="0"/>
              </a:rPr>
              <a:t>2126:2017, PUV Class I ;  Actually a </a:t>
            </a:r>
            <a:r>
              <a:rPr lang="en-US" b="0" dirty="0">
                <a:solidFill>
                  <a:srgbClr val="FFFF00"/>
                </a:solidFill>
                <a:latin typeface="Arial Narrow" panose="020B0606020202030204" pitchFamily="34" charset="0"/>
              </a:rPr>
              <a:t>bi-fuel PUV</a:t>
            </a:r>
            <a:r>
              <a:rPr lang="en-US" b="0" dirty="0">
                <a:latin typeface="Arial Narrow" panose="020B0606020202030204" pitchFamily="34" charset="0"/>
              </a:rPr>
              <a:t>, runs on either LPG or gasoline.</a:t>
            </a:r>
            <a:endParaRPr lang="fil-PH" b="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8994" y="6468097"/>
            <a:ext cx="25845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l-PH" sz="1400" dirty="0"/>
              <a:t>LPG and Gasoline filling ports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61AEC-F060-E70D-734F-64CBBD99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408143"/>
            <a:ext cx="1338224" cy="992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1EF9F4-8389-47F9-6037-30189256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99" y="4840358"/>
            <a:ext cx="3048000" cy="1624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4A9D6F-6389-9311-904B-DB23839EC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917353"/>
            <a:ext cx="1371600" cy="1712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D9FD5F-A9D7-1E63-B7D5-5F1C80466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15" y="2898383"/>
            <a:ext cx="2295516" cy="1705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52BBA-3969-0B41-4DF1-F6ADD3823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994" y="5168113"/>
            <a:ext cx="1124329" cy="1234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cture containing indoor, subway&#10;&#10;Description automatically generated">
            <a:extLst>
              <a:ext uri="{FF2B5EF4-FFF2-40B4-BE49-F238E27FC236}">
                <a16:creationId xmlns:a16="http://schemas.microsoft.com/office/drawing/2014/main" id="{F55BFEB7-DEDD-2699-E937-12B1815871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72741"/>
            <a:ext cx="2281575" cy="1712517"/>
          </a:xfrm>
          <a:prstGeom prst="rect">
            <a:avLst/>
          </a:prstGeom>
        </p:spPr>
      </p:pic>
      <p:pic>
        <p:nvPicPr>
          <p:cNvPr id="11" name="Picture 10" descr="The inside of a bus&#10;&#10;Description automatically generated">
            <a:extLst>
              <a:ext uri="{FF2B5EF4-FFF2-40B4-BE49-F238E27FC236}">
                <a16:creationId xmlns:a16="http://schemas.microsoft.com/office/drawing/2014/main" id="{40C66DD8-ECBC-4B38-C5D1-99F0CFEEC7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62" y="4419600"/>
            <a:ext cx="2281575" cy="17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51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9965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fil-PH" dirty="0">
                <a:solidFill>
                  <a:srgbClr val="FFFF00"/>
                </a:solidFill>
                <a:latin typeface="Arial Narrow" panose="020B0606020202030204" pitchFamily="34" charset="0"/>
              </a:rPr>
              <a:t>1.</a:t>
            </a:r>
            <a:r>
              <a:rPr lang="fil-PH" b="0" dirty="0">
                <a:latin typeface="Arial Narrow" panose="020B0606020202030204" pitchFamily="34" charset="0"/>
              </a:rPr>
              <a:t>	An 18-passenger Auto-LPG PUV built on an OEM vehicle platform compliant with PNS </a:t>
            </a:r>
            <a:r>
              <a:rPr lang="en-US" b="0" dirty="0">
                <a:latin typeface="Arial Narrow" panose="020B0606020202030204" pitchFamily="34" charset="0"/>
              </a:rPr>
              <a:t>2126:2017, PUV Class I ;  Actually a bi-fuel PUV, runs on either LPG or gasoline.</a:t>
            </a:r>
            <a:endParaRPr lang="fil-PH" b="0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E3633-7DAD-8FC8-A92F-23EDAA5C2AB6}"/>
              </a:ext>
            </a:extLst>
          </p:cNvPr>
          <p:cNvSpPr txBox="1"/>
          <p:nvPr/>
        </p:nvSpPr>
        <p:spPr>
          <a:xfrm>
            <a:off x="1662300" y="6248400"/>
            <a:ext cx="55005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400" dirty="0"/>
              <a:t>Body dimensions: LxWxH, stepboard ground clearance, side and emergency doors, wheelbase, front &amp; rear overhangs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D42C513-8BED-3C66-5712-4729EAB0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61" y="2364352"/>
            <a:ext cx="5701639" cy="38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9965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fil-PH" dirty="0">
                <a:solidFill>
                  <a:srgbClr val="FFFF00"/>
                </a:solidFill>
                <a:latin typeface="Arial Narrow" panose="020B0606020202030204" pitchFamily="34" charset="0"/>
              </a:rPr>
              <a:t>1.</a:t>
            </a:r>
            <a:r>
              <a:rPr lang="fil-PH" b="0" dirty="0">
                <a:latin typeface="Arial Narrow" panose="020B0606020202030204" pitchFamily="34" charset="0"/>
              </a:rPr>
              <a:t>	An 18-passenger Auto-LPG PUV built on an OEM vehicle platform compliant with PNS </a:t>
            </a:r>
            <a:r>
              <a:rPr lang="en-US" b="0" dirty="0">
                <a:latin typeface="Arial Narrow" panose="020B0606020202030204" pitchFamily="34" charset="0"/>
              </a:rPr>
              <a:t>2126:2017, PUV Class I ;  Actually a bi-fuel PUV, runs on either LPG or gasoline.</a:t>
            </a:r>
            <a:endParaRPr lang="fil-PH" b="0" dirty="0"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E7704-82B5-3CAA-0906-AAE35D963874}"/>
              </a:ext>
            </a:extLst>
          </p:cNvPr>
          <p:cNvSpPr txBox="1"/>
          <p:nvPr/>
        </p:nvSpPr>
        <p:spPr>
          <a:xfrm>
            <a:off x="110889" y="5514201"/>
            <a:ext cx="24037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200" dirty="0"/>
              <a:t>Seated and standing clearances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444C0-4AE9-A995-698E-8AFAAAE63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14"/>
          <a:stretch/>
        </p:blipFill>
        <p:spPr>
          <a:xfrm>
            <a:off x="7239000" y="2937732"/>
            <a:ext cx="1626189" cy="3023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14FA5-C7BD-0504-793E-8B87C69C5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400300"/>
            <a:ext cx="2542924" cy="1900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51BC9-ACBB-537B-7E8F-243D8D30D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0" t="31938" r="66640"/>
          <a:stretch/>
        </p:blipFill>
        <p:spPr>
          <a:xfrm>
            <a:off x="5451879" y="2362200"/>
            <a:ext cx="1416295" cy="1938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947B7C-C7E2-CFC7-0CF5-1637CBD1B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60" t="4416" r="3542" b="44715"/>
          <a:stretch/>
        </p:blipFill>
        <p:spPr>
          <a:xfrm>
            <a:off x="3048000" y="4398357"/>
            <a:ext cx="3230803" cy="1652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04F279-4CA9-9353-C606-7CDA5A3B2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2" y="2892504"/>
            <a:ext cx="2336007" cy="253372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38FE0-703C-A836-65AF-CE552B747924}"/>
              </a:ext>
            </a:extLst>
          </p:cNvPr>
          <p:cNvSpPr txBox="1"/>
          <p:nvPr/>
        </p:nvSpPr>
        <p:spPr>
          <a:xfrm>
            <a:off x="3558501" y="6211939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Seat and partition dimensions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AA3488-C383-6717-698E-496568F2C8CD}"/>
              </a:ext>
            </a:extLst>
          </p:cNvPr>
          <p:cNvSpPr txBox="1"/>
          <p:nvPr/>
        </p:nvSpPr>
        <p:spPr>
          <a:xfrm>
            <a:off x="7278125" y="6015335"/>
            <a:ext cx="141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Step board ground clearance</a:t>
            </a:r>
          </a:p>
        </p:txBody>
      </p:sp>
    </p:spTree>
    <p:extLst>
      <p:ext uri="{BB962C8B-B14F-4D97-AF65-F5344CB8AC3E}">
        <p14:creationId xmlns:p14="http://schemas.microsoft.com/office/powerpoint/2010/main" val="368651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fil-PH" dirty="0">
                <a:solidFill>
                  <a:srgbClr val="FFFF00"/>
                </a:solidFill>
                <a:latin typeface="Arial Narrow" panose="020B0606020202030204" pitchFamily="34" charset="0"/>
              </a:rPr>
              <a:t>2.</a:t>
            </a:r>
            <a:r>
              <a:rPr lang="fil-PH" b="0" dirty="0">
                <a:latin typeface="Arial Narrow" panose="020B0606020202030204" pitchFamily="34" charset="0"/>
              </a:rPr>
              <a:t>	Vertically sliding window panes allowing full window opening to maximize natural ventilation and emergency exit area if necessary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C462A-9AC3-D662-B9CD-F02A9455AA91}"/>
              </a:ext>
            </a:extLst>
          </p:cNvPr>
          <p:cNvSpPr txBox="1"/>
          <p:nvPr/>
        </p:nvSpPr>
        <p:spPr>
          <a:xfrm>
            <a:off x="304800" y="4999858"/>
            <a:ext cx="5257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400" dirty="0"/>
              <a:t>Raising to fully closed, lowered to fully open window positions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6F2F3-620A-2C64-24AA-92392CD086C9}"/>
              </a:ext>
            </a:extLst>
          </p:cNvPr>
          <p:cNvSpPr txBox="1"/>
          <p:nvPr/>
        </p:nvSpPr>
        <p:spPr>
          <a:xfrm>
            <a:off x="2850688" y="6162607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il-PH" sz="1400" dirty="0"/>
              <a:t>Fully closed and partially open windows as seen from the outside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5C23E-6127-9920-3575-A64762808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419" y="2350454"/>
            <a:ext cx="2428909" cy="4335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C8B82-C4C1-B6DB-BC57-1242908CA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0" y="2367796"/>
            <a:ext cx="2692578" cy="2503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47FF1-CBBB-9257-1032-9BD44147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84" y="2270052"/>
            <a:ext cx="2421431" cy="26007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49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3.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Partitions for long passenger seat to arrest passenger compression during sudden or hard breaking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6072-102D-7F0B-40CB-0336F19E489A}"/>
              </a:ext>
            </a:extLst>
          </p:cNvPr>
          <p:cNvSpPr txBox="1"/>
          <p:nvPr/>
        </p:nvSpPr>
        <p:spPr>
          <a:xfrm>
            <a:off x="1676400" y="4578460"/>
            <a:ext cx="243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600" dirty="0"/>
              <a:t>Seat partitions to arrest passenger compression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BF2DA-632A-AE16-E3CE-44C340AD7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39147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7"/>
            <a:ext cx="3200400" cy="5393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4.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Marked seats for PWDs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F80A1-AC32-8C2D-C7C0-87FBF3BA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49" y="2086687"/>
            <a:ext cx="2465097" cy="24380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35A2B6-E689-B114-C243-F8D5BD49A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45" y="2086687"/>
            <a:ext cx="2479380" cy="45997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4EC5B-9FE2-5408-7330-C74415AAC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213247"/>
            <a:ext cx="2047993" cy="30189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5BF006-05FC-532A-ECED-E43621975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300904"/>
            <a:ext cx="2428936" cy="25570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A6B42-CD76-8428-9B9D-83ABD64B5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375" y="4772215"/>
            <a:ext cx="2466353" cy="189577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9228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33" y="1153245"/>
            <a:ext cx="65532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5.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Digital Signage for Route/Travel info for passengers &amp; PWDs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DE64AF-10EE-C931-B384-3221F1C6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06" y="2438400"/>
            <a:ext cx="6553200" cy="38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7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6.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Public address system for Route/Travel info for passengers &amp; PWDs </a:t>
            </a:r>
          </a:p>
          <a:p>
            <a:pPr marL="457200" indent="-457200"/>
            <a:endParaRPr lang="en-US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BAE8A-9488-4FE4-16F8-5FA585104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87502"/>
            <a:ext cx="2624249" cy="3496270"/>
          </a:xfrm>
          <a:prstGeom prst="rect">
            <a:avLst/>
          </a:prstGeom>
        </p:spPr>
      </p:pic>
      <p:pic>
        <p:nvPicPr>
          <p:cNvPr id="8" name="Picture 7" descr="A picture containing indoor, subway&#10;&#10;Description automatically generated">
            <a:extLst>
              <a:ext uri="{FF2B5EF4-FFF2-40B4-BE49-F238E27FC236}">
                <a16:creationId xmlns:a16="http://schemas.microsoft.com/office/drawing/2014/main" id="{7681AB20-DCA1-75DB-863D-E4351795E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98851"/>
            <a:ext cx="4658057" cy="3496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DEB900-DFE3-E36B-3A4A-CD9FD240EF8A}"/>
              </a:ext>
            </a:extLst>
          </p:cNvPr>
          <p:cNvSpPr txBox="1"/>
          <p:nvPr/>
        </p:nvSpPr>
        <p:spPr>
          <a:xfrm>
            <a:off x="1295399" y="6099455"/>
            <a:ext cx="155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Microphone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B750A-B80F-F4A3-9A76-C05CD8123E30}"/>
              </a:ext>
            </a:extLst>
          </p:cNvPr>
          <p:cNvSpPr txBox="1"/>
          <p:nvPr/>
        </p:nvSpPr>
        <p:spPr>
          <a:xfrm>
            <a:off x="4995753" y="6099455"/>
            <a:ext cx="259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&amp; rear speakers</a:t>
            </a:r>
          </a:p>
        </p:txBody>
      </p:sp>
    </p:spTree>
    <p:extLst>
      <p:ext uri="{BB962C8B-B14F-4D97-AF65-F5344CB8AC3E}">
        <p14:creationId xmlns:p14="http://schemas.microsoft.com/office/powerpoint/2010/main" val="8875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17034"/>
            <a:ext cx="36576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7.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Electronic fare payment system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59D36-B962-ED13-1F7F-616485D9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097034"/>
            <a:ext cx="1905000" cy="460014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2C63A-38F8-D670-2C11-7A15ACAC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8" y="2566771"/>
            <a:ext cx="4373880" cy="31242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2754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7"/>
            <a:ext cx="4267200" cy="5393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8.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CCTV system for security and safety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F3121-0725-997F-DAFC-0149D00A1C42}"/>
              </a:ext>
            </a:extLst>
          </p:cNvPr>
          <p:cNvSpPr txBox="1"/>
          <p:nvPr/>
        </p:nvSpPr>
        <p:spPr>
          <a:xfrm>
            <a:off x="838200" y="2505670"/>
            <a:ext cx="2438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l-PH" dirty="0"/>
              <a:t>Pics showing CCTV cameras and monitor displays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4DA6B-B478-441B-8482-36E3F2552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696" y="2161088"/>
            <a:ext cx="3543300" cy="187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65095-FD7E-5A3D-84EB-DDE9070C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21950"/>
            <a:ext cx="3676650" cy="2143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5B84F0-7074-E4C8-3D71-748FDCD24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68" y="4160970"/>
            <a:ext cx="6800850" cy="25734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422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381000"/>
            <a:ext cx="5029200" cy="838200"/>
          </a:xfr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il-PH" sz="3200">
                <a:solidFill>
                  <a:srgbClr val="0000FF"/>
                </a:solidFill>
                <a:effectLst/>
                <a:latin typeface="Amasis MT Pro Black" panose="02040A04050005020304" pitchFamily="18" charset="0"/>
                <a:cs typeface="Aharoni" panose="02010803020104030203" pitchFamily="2" charset="-79"/>
              </a:rPr>
              <a:t>Original Project Objectives</a:t>
            </a:r>
            <a:endParaRPr lang="fil-PH" sz="3200" dirty="0">
              <a:solidFill>
                <a:srgbClr val="0000FF"/>
              </a:solidFill>
              <a:effectLst/>
              <a:latin typeface="Amasis MT Pro Black" panose="02040A04050005020304" pitchFamily="18" charset="0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828800"/>
            <a:ext cx="7772400" cy="4114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400" dirty="0"/>
              <a:t>a)	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Use an OEM vehicle platform, light truck or pick up (cab and chassis), to develop a jeepney design of 18-20 passengers that conform to PNS 2111:2015 CLRV Dimensional Limits</a:t>
            </a:r>
          </a:p>
          <a:p>
            <a:pPr marL="457200" indent="-457200">
              <a:spcAft>
                <a:spcPts val="1200"/>
              </a:spcAft>
            </a:pPr>
            <a:r>
              <a:rPr lang="en-US" sz="2400" dirty="0"/>
              <a:t>b) 	</a:t>
            </a:r>
            <a:r>
              <a:rPr lang="en-US" sz="2400" dirty="0">
                <a:solidFill>
                  <a:srgbClr val="00B050"/>
                </a:solidFill>
              </a:rPr>
              <a:t>Introduce weight reduction measures in the body design</a:t>
            </a:r>
          </a:p>
          <a:p>
            <a:pPr marL="457200" indent="-457200">
              <a:spcAft>
                <a:spcPts val="1200"/>
              </a:spcAft>
            </a:pPr>
            <a:r>
              <a:rPr lang="en-US" sz="2400" dirty="0"/>
              <a:t>c)	Construction using OEM-approved manufacturing processes a prototype of this jeepney design</a:t>
            </a:r>
          </a:p>
          <a:p>
            <a:pPr marL="457200" indent="-457200">
              <a:spcAft>
                <a:spcPts val="1200"/>
              </a:spcAft>
            </a:pPr>
            <a:r>
              <a:rPr lang="en-US" sz="2400" dirty="0"/>
              <a:t>d)	</a:t>
            </a:r>
            <a:r>
              <a:rPr lang="en-US" sz="2400" dirty="0">
                <a:solidFill>
                  <a:srgbClr val="00B0F0"/>
                </a:solidFill>
              </a:rPr>
              <a:t>Road-test the prototype jeepney design</a:t>
            </a:r>
          </a:p>
          <a:p>
            <a:pPr marL="457200" indent="-457200">
              <a:spcAft>
                <a:spcPts val="1200"/>
              </a:spcAft>
            </a:pPr>
            <a:endParaRPr lang="fil-PH" sz="2400" dirty="0"/>
          </a:p>
        </p:txBody>
      </p:sp>
    </p:spTree>
    <p:extLst>
      <p:ext uri="{BB962C8B-B14F-4D97-AF65-F5344CB8AC3E}">
        <p14:creationId xmlns:p14="http://schemas.microsoft.com/office/powerpoint/2010/main" val="26310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1816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9.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Distributed and easy access PUV Stop buttons </a:t>
            </a:r>
          </a:p>
        </p:txBody>
      </p:sp>
      <p:pic>
        <p:nvPicPr>
          <p:cNvPr id="7" name="Picture 6" descr="A picture containing indoor, subway&#10;&#10;Description automatically generated">
            <a:extLst>
              <a:ext uri="{FF2B5EF4-FFF2-40B4-BE49-F238E27FC236}">
                <a16:creationId xmlns:a16="http://schemas.microsoft.com/office/drawing/2014/main" id="{88BA8FB5-2E99-B24A-E23B-EE24530BB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09800"/>
            <a:ext cx="5667374" cy="42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6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83013"/>
            <a:ext cx="2971800" cy="77390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/>
            <a:r>
              <a:rPr lang="en-US" dirty="0">
                <a:solidFill>
                  <a:srgbClr val="FFFF00"/>
                </a:solidFill>
                <a:latin typeface="Arial Narrow" panose="020B0606020202030204" pitchFamily="34" charset="0"/>
              </a:rPr>
              <a:t>10.</a:t>
            </a: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	Wheelchair Lift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F03DB-389E-77D4-8530-3A599FC7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0"/>
            <a:ext cx="4721038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1D5B1-6F84-35D0-783C-650732520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865026"/>
            <a:ext cx="2528888" cy="464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46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10727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>
              <a:buClr>
                <a:srgbClr val="FFFF00"/>
              </a:buClr>
              <a:buAutoNum type="arabicPeriod" startAt="11"/>
            </a:pP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Anti-Covid integrated design of AC air flow and distribution using CFD to minimize cross-flow of airborne particles among passengers; </a:t>
            </a:r>
          </a:p>
          <a:p>
            <a:pPr marL="457200"/>
            <a:r>
              <a:rPr lang="en-US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	</a:t>
            </a:r>
            <a:r>
              <a:rPr lang="en-US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Separate AC air return/exhaust system designed and installed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D77AC-5CF0-1331-3081-934C2FAF9A56}"/>
              </a:ext>
            </a:extLst>
          </p:cNvPr>
          <p:cNvSpPr txBox="1"/>
          <p:nvPr/>
        </p:nvSpPr>
        <p:spPr>
          <a:xfrm>
            <a:off x="3938081" y="2625321"/>
            <a:ext cx="199903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400" dirty="0"/>
              <a:t>Adjusting AC air inlet opening and orientation  to conform with CFD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58D9B-6212-E7BD-ED98-07557FB7A8FD}"/>
              </a:ext>
            </a:extLst>
          </p:cNvPr>
          <p:cNvSpPr txBox="1"/>
          <p:nvPr/>
        </p:nvSpPr>
        <p:spPr>
          <a:xfrm>
            <a:off x="3597613" y="5559741"/>
            <a:ext cx="23459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400" dirty="0"/>
              <a:t>AC air return/exhaust pvc pipes under seats </a:t>
            </a:r>
            <a:endParaRPr lang="fil-PH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D46B7-EB52-D107-9784-17ABB5A9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83340"/>
            <a:ext cx="2466727" cy="208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811FA2-C88B-43C0-8064-9F6E6F2E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91" y="4469325"/>
            <a:ext cx="3105496" cy="2235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E2EC78-6694-CAD6-8F57-393503A2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72" y="2478959"/>
            <a:ext cx="2542924" cy="1900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3355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5A1DCA-6FCF-4174-9777-95C7F18C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765321" cy="1326321"/>
          </a:xfrm>
        </p:spPr>
        <p:txBody>
          <a:bodyPr/>
          <a:lstStyle/>
          <a:p>
            <a:r>
              <a:rPr lang="en-US" dirty="0">
                <a:solidFill>
                  <a:srgbClr val="FF99CC"/>
                </a:solidFill>
              </a:rPr>
              <a:t>Assumptions used for the CFD study</a:t>
            </a:r>
            <a:endParaRPr lang="en-PH" dirty="0">
              <a:solidFill>
                <a:srgbClr val="FF99CC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5B41C6-DF00-4F20-97D9-17325A61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cabin capacity (1 driver + 18 passengers)</a:t>
            </a:r>
          </a:p>
          <a:p>
            <a:r>
              <a:rPr lang="en-US" dirty="0"/>
              <a:t>Volume flow follows the </a:t>
            </a:r>
            <a:r>
              <a:rPr lang="en-US" b="1" dirty="0">
                <a:solidFill>
                  <a:srgbClr val="FFFF00"/>
                </a:solidFill>
              </a:rPr>
              <a:t>12</a:t>
            </a:r>
            <a:r>
              <a:rPr lang="en-US" dirty="0"/>
              <a:t> air changes per hour requirement</a:t>
            </a:r>
          </a:p>
          <a:p>
            <a:r>
              <a:rPr lang="en-US" dirty="0"/>
              <a:t>Modified return ports for the air conditioning system with 5 ports per side of the vehicle (total of 10) under the seats of the passengers</a:t>
            </a:r>
          </a:p>
          <a:p>
            <a:r>
              <a:rPr lang="en-US" dirty="0"/>
              <a:t>Equal flow coming out of all inlet ports above the cabin occupants </a:t>
            </a:r>
            <a:r>
              <a:rPr lang="en-US" b="1" dirty="0">
                <a:solidFill>
                  <a:srgbClr val="FFFF00"/>
                </a:solidFill>
              </a:rPr>
              <a:t>at 45° relative to the horizontal</a:t>
            </a:r>
          </a:p>
          <a:p>
            <a:r>
              <a:rPr lang="en-US" dirty="0"/>
              <a:t>Equal flow going into each return port.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325424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4932FA-D2C7-4453-93F5-BAAE6FB2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275" y="1524000"/>
            <a:ext cx="2779925" cy="1063626"/>
          </a:xfrm>
          <a:noFill/>
        </p:spPr>
        <p:txBody>
          <a:bodyPr vert="horz" lIns="68580" tIns="34290" rIns="68580" bIns="34290" rtlCol="0" anchor="ctr">
            <a:noAutofit/>
          </a:bodyPr>
          <a:lstStyle/>
          <a:p>
            <a:pPr algn="l">
              <a:spcAft>
                <a:spcPts val="1200"/>
              </a:spcAft>
              <a:buClr>
                <a:srgbClr val="FFFF00"/>
              </a:buClr>
            </a:pPr>
            <a: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  <a:t>With rear left exhaust fan </a:t>
            </a:r>
            <a:b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2000" cap="none" dirty="0">
                <a:solidFill>
                  <a:srgbClr val="FFFF00"/>
                </a:solidFill>
                <a:latin typeface="Arial Narrow" panose="020B0606020202030204" pitchFamily="34" charset="0"/>
              </a:rPr>
              <a:t>NO Return/Exhaust Pipe</a:t>
            </a:r>
          </a:p>
        </p:txBody>
      </p:sp>
      <p:pic>
        <p:nvPicPr>
          <p:cNvPr id="6" name="left occupants_new">
            <a:hlinkClick r:id="" action="ppaction://media"/>
            <a:extLst>
              <a:ext uri="{FF2B5EF4-FFF2-40B4-BE49-F238E27FC236}">
                <a16:creationId xmlns:a16="http://schemas.microsoft.com/office/drawing/2014/main" id="{BE413D42-A0E9-474E-B29A-45E8E004E8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371600"/>
            <a:ext cx="5393934" cy="48006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B74ED17-71A6-250B-850D-D1C5C68FFB81}"/>
              </a:ext>
            </a:extLst>
          </p:cNvPr>
          <p:cNvSpPr txBox="1">
            <a:spLocks/>
          </p:cNvSpPr>
          <p:nvPr/>
        </p:nvSpPr>
        <p:spPr>
          <a:xfrm>
            <a:off x="304800" y="79375"/>
            <a:ext cx="8534400" cy="1063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cap="none" dirty="0">
                <a:solidFill>
                  <a:schemeClr val="tx2">
                    <a:lumMod val="90000"/>
                  </a:schemeClr>
                </a:solidFill>
              </a:rPr>
              <a:t>Driver Side Airflow  </a:t>
            </a:r>
            <a:r>
              <a:rPr lang="en-US" sz="2400" cap="none" dirty="0"/>
              <a:t>(12 Air Changes/</a:t>
            </a:r>
            <a:r>
              <a:rPr lang="en-US" sz="2400" cap="none" dirty="0" err="1"/>
              <a:t>Hr</a:t>
            </a:r>
            <a:r>
              <a:rPr lang="en-US" sz="2400" cap="none" dirty="0"/>
              <a:t>)</a:t>
            </a:r>
            <a:endParaRPr lang="en-PH" sz="3200" cap="none" dirty="0"/>
          </a:p>
        </p:txBody>
      </p:sp>
    </p:spTree>
    <p:extLst>
      <p:ext uri="{BB962C8B-B14F-4D97-AF65-F5344CB8AC3E}">
        <p14:creationId xmlns:p14="http://schemas.microsoft.com/office/powerpoint/2010/main" val="8055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ght occupants_new">
            <a:hlinkClick r:id="" action="ppaction://media"/>
            <a:extLst>
              <a:ext uri="{FF2B5EF4-FFF2-40B4-BE49-F238E27FC236}">
                <a16:creationId xmlns:a16="http://schemas.microsoft.com/office/drawing/2014/main" id="{E3DE621F-84A1-404D-A17B-994EF88EB9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010" y="1339850"/>
            <a:ext cx="5343990" cy="475615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65053F1-C9F5-D349-C47A-0C40261F5731}"/>
              </a:ext>
            </a:extLst>
          </p:cNvPr>
          <p:cNvSpPr txBox="1">
            <a:spLocks/>
          </p:cNvSpPr>
          <p:nvPr/>
        </p:nvSpPr>
        <p:spPr>
          <a:xfrm>
            <a:off x="304800" y="304801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cap="none" dirty="0">
                <a:solidFill>
                  <a:srgbClr val="FF5050"/>
                </a:solidFill>
              </a:rPr>
              <a:t>Door Side Airflow</a:t>
            </a:r>
            <a:r>
              <a:rPr lang="en-US" sz="3200" cap="none" dirty="0"/>
              <a:t>  </a:t>
            </a:r>
            <a:r>
              <a:rPr lang="en-US" sz="2400" cap="none" dirty="0"/>
              <a:t>(12 Air Changes/</a:t>
            </a:r>
            <a:r>
              <a:rPr lang="en-US" sz="2400" cap="none" dirty="0" err="1"/>
              <a:t>Hr</a:t>
            </a:r>
            <a:r>
              <a:rPr lang="en-US" sz="2400" cap="none" dirty="0"/>
              <a:t>)</a:t>
            </a:r>
            <a:endParaRPr lang="en-PH" sz="3200" cap="none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F666CD1-673A-5F39-3AB2-6C75D64B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33600"/>
            <a:ext cx="2779925" cy="1063626"/>
          </a:xfrm>
          <a:noFill/>
        </p:spPr>
        <p:txBody>
          <a:bodyPr vert="horz" lIns="68580" tIns="34290" rIns="68580" bIns="34290" rtlCol="0" anchor="ctr">
            <a:noAutofit/>
          </a:bodyPr>
          <a:lstStyle/>
          <a:p>
            <a:pPr algn="l">
              <a:spcAft>
                <a:spcPts val="1200"/>
              </a:spcAft>
              <a:buClr>
                <a:srgbClr val="FFFF00"/>
              </a:buClr>
            </a:pPr>
            <a: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  <a:t>With rear right exhaust fan </a:t>
            </a:r>
            <a:b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2000" cap="none" dirty="0">
                <a:solidFill>
                  <a:srgbClr val="FFFF00"/>
                </a:solidFill>
                <a:latin typeface="Arial Narrow" panose="020B0606020202030204" pitchFamily="34" charset="0"/>
              </a:rPr>
              <a:t>NO Return/Exhaust Pipe</a:t>
            </a:r>
          </a:p>
        </p:txBody>
      </p:sp>
    </p:spTree>
    <p:extLst>
      <p:ext uri="{BB962C8B-B14F-4D97-AF65-F5344CB8AC3E}">
        <p14:creationId xmlns:p14="http://schemas.microsoft.com/office/powerpoint/2010/main" val="17479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FD1B-C5ED-F963-6DF8-6B762050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1999"/>
          </a:xfrm>
        </p:spPr>
        <p:txBody>
          <a:bodyPr>
            <a:noAutofit/>
          </a:bodyPr>
          <a:lstStyle/>
          <a:p>
            <a:r>
              <a:rPr lang="en-US" sz="2800" cap="none" dirty="0">
                <a:solidFill>
                  <a:schemeClr val="bg1"/>
                </a:solidFill>
              </a:rPr>
              <a:t>Return/exhaust pipes installed under seats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C44531-63C8-AF41-4C4B-A1490E637AEF}"/>
              </a:ext>
            </a:extLst>
          </p:cNvPr>
          <p:cNvGrpSpPr/>
          <p:nvPr/>
        </p:nvGrpSpPr>
        <p:grpSpPr>
          <a:xfrm>
            <a:off x="457200" y="914400"/>
            <a:ext cx="8305800" cy="3315165"/>
            <a:chOff x="457200" y="1828800"/>
            <a:chExt cx="8305800" cy="33151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F40224-1E48-00C6-73C1-BE0EC580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828800"/>
              <a:ext cx="8305800" cy="331516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4E2E2C-6459-6DF1-E924-CA3BF7B0521F}"/>
                </a:ext>
              </a:extLst>
            </p:cNvPr>
            <p:cNvSpPr txBox="1"/>
            <p:nvPr/>
          </p:nvSpPr>
          <p:spPr>
            <a:xfrm>
              <a:off x="3581400" y="2895600"/>
              <a:ext cx="533400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Narrow" panose="020B0606020202030204" pitchFamily="34" charset="0"/>
                </a:rPr>
                <a:t>Driver Seat</a:t>
              </a:r>
            </a:p>
          </p:txBody>
        </p:sp>
      </p:grpSp>
      <p:pic>
        <p:nvPicPr>
          <p:cNvPr id="3" name="Content Placeholder 6" descr="A picture containing indoor, weapon">
            <a:extLst>
              <a:ext uri="{FF2B5EF4-FFF2-40B4-BE49-F238E27FC236}">
                <a16:creationId xmlns:a16="http://schemas.microsoft.com/office/drawing/2014/main" id="{260FCE9A-C023-CD0F-8B34-75AFE5060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92828"/>
            <a:ext cx="2270894" cy="1703171"/>
          </a:xfrm>
          <a:prstGeom prst="rect">
            <a:avLst/>
          </a:prstGeom>
        </p:spPr>
      </p:pic>
      <p:pic>
        <p:nvPicPr>
          <p:cNvPr id="4" name="Picture 3" descr="A picture containing ground, weapon">
            <a:extLst>
              <a:ext uri="{FF2B5EF4-FFF2-40B4-BE49-F238E27FC236}">
                <a16:creationId xmlns:a16="http://schemas.microsoft.com/office/drawing/2014/main" id="{17DAE366-5741-BB7D-A46E-30B3F408E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6818" y="4363646"/>
            <a:ext cx="2544027" cy="1908020"/>
          </a:xfrm>
          <a:prstGeom prst="rect">
            <a:avLst/>
          </a:prstGeom>
        </p:spPr>
      </p:pic>
      <p:pic>
        <p:nvPicPr>
          <p:cNvPr id="5" name="Picture 4" descr="A picture containing ground, indoor, furniture, seat">
            <a:extLst>
              <a:ext uri="{FF2B5EF4-FFF2-40B4-BE49-F238E27FC236}">
                <a16:creationId xmlns:a16="http://schemas.microsoft.com/office/drawing/2014/main" id="{EFCC32CC-A9CC-5C20-2657-13898C6D13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363646"/>
            <a:ext cx="2544026" cy="19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FAD368-91FC-48B5-AE9A-B44F0A3E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063625"/>
          </a:xfrm>
        </p:spPr>
        <p:txBody>
          <a:bodyPr>
            <a:normAutofit/>
          </a:bodyPr>
          <a:lstStyle/>
          <a:p>
            <a:pPr algn="l"/>
            <a:r>
              <a:rPr lang="en-US" sz="3200" cap="none" dirty="0">
                <a:solidFill>
                  <a:schemeClr val="tx2">
                    <a:lumMod val="90000"/>
                  </a:schemeClr>
                </a:solidFill>
              </a:rPr>
              <a:t>Driver Side Airflow  </a:t>
            </a:r>
            <a:r>
              <a:rPr lang="en-US" sz="2400" cap="none" dirty="0"/>
              <a:t>(12 Air Changes/</a:t>
            </a:r>
            <a:r>
              <a:rPr lang="en-US" sz="2400" cap="none" dirty="0" err="1"/>
              <a:t>Hr</a:t>
            </a:r>
            <a:r>
              <a:rPr lang="en-US" sz="2400" cap="none" dirty="0"/>
              <a:t>)</a:t>
            </a:r>
            <a:endParaRPr lang="en-PH" sz="3200" cap="none" dirty="0"/>
          </a:p>
        </p:txBody>
      </p:sp>
      <p:pic>
        <p:nvPicPr>
          <p:cNvPr id="9" name="driver-side-01">
            <a:hlinkClick r:id="" action="ppaction://media"/>
            <a:extLst>
              <a:ext uri="{FF2B5EF4-FFF2-40B4-BE49-F238E27FC236}">
                <a16:creationId xmlns:a16="http://schemas.microsoft.com/office/drawing/2014/main" id="{C982B87A-6841-43A6-9373-2202FB93320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" y="1752600"/>
            <a:ext cx="4202113" cy="3736975"/>
          </a:xfrm>
        </p:spPr>
      </p:pic>
      <p:pic>
        <p:nvPicPr>
          <p:cNvPr id="10" name="driver-side-02">
            <a:hlinkClick r:id="" action="ppaction://media"/>
            <a:extLst>
              <a:ext uri="{FF2B5EF4-FFF2-40B4-BE49-F238E27FC236}">
                <a16:creationId xmlns:a16="http://schemas.microsoft.com/office/drawing/2014/main" id="{AFD5FBBF-246E-4068-8E77-DA60253D7EFF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7088" y="1752600"/>
            <a:ext cx="4202112" cy="3736975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B1BC57B-4F84-CF85-BD7B-67FADC1AAD94}"/>
              </a:ext>
            </a:extLst>
          </p:cNvPr>
          <p:cNvSpPr txBox="1">
            <a:spLocks/>
          </p:cNvSpPr>
          <p:nvPr/>
        </p:nvSpPr>
        <p:spPr>
          <a:xfrm>
            <a:off x="3163675" y="5565774"/>
            <a:ext cx="2779925" cy="91122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  <a:buClr>
                <a:srgbClr val="FFFF00"/>
              </a:buClr>
            </a:pPr>
            <a: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  <a:t>With rear left exhaust fan </a:t>
            </a:r>
            <a:b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2000" cap="none" dirty="0">
                <a:solidFill>
                  <a:srgbClr val="66FF66"/>
                </a:solidFill>
                <a:latin typeface="Arial Narrow" panose="020B0606020202030204" pitchFamily="34" charset="0"/>
              </a:rPr>
              <a:t>WITH Return/Exhaust Pipe</a:t>
            </a:r>
          </a:p>
        </p:txBody>
      </p:sp>
    </p:spTree>
    <p:extLst>
      <p:ext uri="{BB962C8B-B14F-4D97-AF65-F5344CB8AC3E}">
        <p14:creationId xmlns:p14="http://schemas.microsoft.com/office/powerpoint/2010/main" val="20015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oor-side-01">
            <a:hlinkClick r:id="" action="ppaction://media"/>
            <a:extLst>
              <a:ext uri="{FF2B5EF4-FFF2-40B4-BE49-F238E27FC236}">
                <a16:creationId xmlns:a16="http://schemas.microsoft.com/office/drawing/2014/main" id="{F589E746-A660-4ED2-853F-2050BAAC882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639888"/>
            <a:ext cx="3897313" cy="3465512"/>
          </a:xfrm>
        </p:spPr>
      </p:pic>
      <p:pic>
        <p:nvPicPr>
          <p:cNvPr id="10" name="door-side-02">
            <a:hlinkClick r:id="" action="ppaction://media"/>
            <a:extLst>
              <a:ext uri="{FF2B5EF4-FFF2-40B4-BE49-F238E27FC236}">
                <a16:creationId xmlns:a16="http://schemas.microsoft.com/office/drawing/2014/main" id="{6DECB2BF-4998-422B-9A05-F52B2BA3F5AC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938" y="1668463"/>
            <a:ext cx="3860800" cy="3433762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D0B2F64-8ADC-0A5A-0EA4-CDAC52D2BA6A}"/>
              </a:ext>
            </a:extLst>
          </p:cNvPr>
          <p:cNvSpPr txBox="1">
            <a:spLocks/>
          </p:cNvSpPr>
          <p:nvPr/>
        </p:nvSpPr>
        <p:spPr>
          <a:xfrm>
            <a:off x="304800" y="304801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cap="none" dirty="0">
                <a:solidFill>
                  <a:srgbClr val="FF5050"/>
                </a:solidFill>
              </a:rPr>
              <a:t>Door Side Airflow</a:t>
            </a:r>
            <a:r>
              <a:rPr lang="en-US" sz="3200" cap="none" dirty="0"/>
              <a:t>  </a:t>
            </a:r>
            <a:r>
              <a:rPr lang="en-US" sz="2400" cap="none" dirty="0"/>
              <a:t>(12 Air Changes/</a:t>
            </a:r>
            <a:r>
              <a:rPr lang="en-US" sz="2400" cap="none" dirty="0" err="1"/>
              <a:t>Hr</a:t>
            </a:r>
            <a:r>
              <a:rPr lang="en-US" sz="2400" cap="none" dirty="0"/>
              <a:t>)</a:t>
            </a:r>
            <a:endParaRPr lang="en-PH" sz="3200" cap="none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D79444D-CB5C-7DEA-7DF6-B71A9F41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5257800"/>
            <a:ext cx="2779925" cy="911226"/>
          </a:xfrm>
          <a:noFill/>
        </p:spPr>
        <p:txBody>
          <a:bodyPr vert="horz" lIns="68580" tIns="34290" rIns="68580" bIns="34290" rtlCol="0" anchor="ctr">
            <a:noAutofit/>
          </a:bodyPr>
          <a:lstStyle/>
          <a:p>
            <a:pPr algn="l">
              <a:spcAft>
                <a:spcPts val="1200"/>
              </a:spcAft>
              <a:buClr>
                <a:srgbClr val="FFFF00"/>
              </a:buClr>
            </a:pPr>
            <a: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  <a:t>With rear right exhaust fan </a:t>
            </a:r>
            <a:br>
              <a:rPr lang="en-US" sz="2000" cap="none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2000" cap="none" dirty="0">
                <a:solidFill>
                  <a:srgbClr val="66FF66"/>
                </a:solidFill>
                <a:latin typeface="Arial Narrow" panose="020B0606020202030204" pitchFamily="34" charset="0"/>
              </a:rPr>
              <a:t>WITH Return/Exhaust Pipe</a:t>
            </a:r>
          </a:p>
        </p:txBody>
      </p:sp>
    </p:spTree>
    <p:extLst>
      <p:ext uri="{BB962C8B-B14F-4D97-AF65-F5344CB8AC3E}">
        <p14:creationId xmlns:p14="http://schemas.microsoft.com/office/powerpoint/2010/main" val="417790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718"/>
            <a:ext cx="7696200" cy="914082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Overall Accomplishments</a:t>
            </a:r>
            <a:b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( </a:t>
            </a:r>
            <a:r>
              <a:rPr lang="fil-PH" sz="3200" cap="none" dirty="0">
                <a:solidFill>
                  <a:srgbClr val="0000FF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Technical Details </a:t>
            </a:r>
            <a:r>
              <a:rPr lang="fil-PH" sz="3200" cap="none" dirty="0"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3246"/>
            <a:ext cx="8001000" cy="10727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457200" indent="-457200">
              <a:buClr>
                <a:srgbClr val="FFFF00"/>
              </a:buClr>
              <a:buAutoNum type="arabicPeriod" startAt="11"/>
            </a:pPr>
            <a:r>
              <a:rPr lang="en-US" b="0" dirty="0">
                <a:solidFill>
                  <a:schemeClr val="bg1"/>
                </a:solidFill>
                <a:latin typeface="Arial Narrow" panose="020B0606020202030204" pitchFamily="34" charset="0"/>
              </a:rPr>
              <a:t>Anti-Covid integrated design of AC air flow and distribution using CFD to minimize cross-flow of airborne particles among passengers; </a:t>
            </a:r>
          </a:p>
          <a:p>
            <a:pPr marL="457200"/>
            <a:r>
              <a:rPr lang="en-US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	</a:t>
            </a:r>
            <a:r>
              <a:rPr lang="en-US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Separate AC air return/exhaust system designed and installed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D77AC-5CF0-1331-3081-934C2FAF9A56}"/>
              </a:ext>
            </a:extLst>
          </p:cNvPr>
          <p:cNvSpPr txBox="1"/>
          <p:nvPr/>
        </p:nvSpPr>
        <p:spPr>
          <a:xfrm>
            <a:off x="3938081" y="2625321"/>
            <a:ext cx="199903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Adjusting AC air inlet opening and orientation  to conform with CFD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58D9B-6212-E7BD-ED98-07557FB7A8FD}"/>
              </a:ext>
            </a:extLst>
          </p:cNvPr>
          <p:cNvSpPr txBox="1"/>
          <p:nvPr/>
        </p:nvSpPr>
        <p:spPr>
          <a:xfrm>
            <a:off x="3597613" y="5559741"/>
            <a:ext cx="23459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 air return/exhaust pvc pipes under seats </a:t>
            </a:r>
            <a:endParaRPr kumimoji="0" lang="fil-PH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D46B7-EB52-D107-9784-17ABB5A9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83340"/>
            <a:ext cx="2466727" cy="208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811FA2-C88B-43C0-8064-9F6E6F2E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91" y="4469325"/>
            <a:ext cx="3105496" cy="2235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E2EC78-6694-CAD6-8F57-393503A2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72" y="2478959"/>
            <a:ext cx="2542924" cy="1900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199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6002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/>
              <a:t>a)	Use an OEM vehicle platform, light truck or pick up (cab and chassis), to develop a jeepney design of 18-20 passengers that conform to PNS 2111:2015 CLRV Dimensional Limits </a:t>
            </a:r>
          </a:p>
          <a:p>
            <a:r>
              <a:rPr lang="en-US" dirty="0"/>
              <a:t> </a:t>
            </a:r>
          </a:p>
          <a:p>
            <a:pPr marL="914400" indent="-457200"/>
            <a:r>
              <a:rPr lang="en-US" dirty="0">
                <a:solidFill>
                  <a:srgbClr val="0000FF"/>
                </a:solidFill>
              </a:rPr>
              <a:t>	Final prototype was constructed using an OEM vehicle platform with 18-passenger capacity conforming with PNS 2126:2017, PUV Class I (9-22 passengers, all seated);  UNECE Category M2 Class B 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66700" y="275916"/>
            <a:ext cx="7277100" cy="838200"/>
          </a:xfrm>
        </p:spPr>
        <p:txBody>
          <a:bodyPr anchor="ctr"/>
          <a:lstStyle/>
          <a:p>
            <a:r>
              <a:rPr lang="fil-PH" sz="2800" cap="none" dirty="0">
                <a:latin typeface="Amasis MT Pro Black" panose="02040A04050005020304" pitchFamily="18" charset="0"/>
              </a:rPr>
              <a:t>Project Objectives vs. </a:t>
            </a:r>
            <a:r>
              <a:rPr lang="fil-PH" sz="2800" cap="none" dirty="0">
                <a:solidFill>
                  <a:srgbClr val="0000FF"/>
                </a:solidFill>
                <a:latin typeface="Amasis MT Pro Black" panose="02040A04050005020304" pitchFamily="18" charset="0"/>
              </a:rPr>
              <a:t>Accomplishments</a:t>
            </a:r>
          </a:p>
        </p:txBody>
      </p:sp>
      <p:pic>
        <p:nvPicPr>
          <p:cNvPr id="5" name="Picture 4" descr="A bus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59B0B998-E11C-1316-A2A3-B2FA2E990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3102702" cy="174754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D9084C-8FD9-BC94-DCFE-D43271CE222F}"/>
              </a:ext>
            </a:extLst>
          </p:cNvPr>
          <p:cNvSpPr/>
          <p:nvPr/>
        </p:nvSpPr>
        <p:spPr>
          <a:xfrm>
            <a:off x="990600" y="2819400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3688E-94D9-713D-EB91-E1E5A675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021" y="4289524"/>
            <a:ext cx="1977685" cy="17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25CF-1152-CF10-5E68-C1D3D884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1556"/>
            <a:ext cx="7765321" cy="761999"/>
          </a:xfrm>
        </p:spPr>
        <p:txBody>
          <a:bodyPr/>
          <a:lstStyle/>
          <a:p>
            <a:r>
              <a:rPr lang="en-US" cap="none" dirty="0">
                <a:solidFill>
                  <a:srgbClr val="FF0000"/>
                </a:solidFill>
              </a:rPr>
              <a:t>6Ps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33EEB-9273-AC6D-783F-750660EDB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3829503" cy="2026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1.   PUBLICATION 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A technical paper is currently being written for publication; waiting for results of UP-Ikot road tests.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FE0E8-116C-4FF6-0096-2AA4B8377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4191000"/>
            <a:ext cx="3820616" cy="1919362"/>
          </a:xfrm>
        </p:spPr>
        <p:txBody>
          <a:bodyPr>
            <a:noAutofit/>
          </a:bodyPr>
          <a:lstStyle/>
          <a:p>
            <a:pPr marL="457200" indent="-457200">
              <a:buAutoNum type="arabicPeriod" startAt="2"/>
            </a:pPr>
            <a:r>
              <a:rPr lang="en-US" dirty="0"/>
              <a:t>PATENTS </a:t>
            </a:r>
          </a:p>
          <a:p>
            <a:pPr marL="0" indent="0">
              <a:buNone/>
            </a:pPr>
            <a:r>
              <a:rPr lang="en-US" dirty="0"/>
              <a:t>We will identify what can be patentable and then file for the appropriate patent.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681B30-B18B-F512-95F8-440FF438B16A}"/>
              </a:ext>
            </a:extLst>
          </p:cNvPr>
          <p:cNvSpPr txBox="1">
            <a:spLocks/>
          </p:cNvSpPr>
          <p:nvPr/>
        </p:nvSpPr>
        <p:spPr>
          <a:xfrm>
            <a:off x="4800600" y="1143000"/>
            <a:ext cx="3820616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   PRODUCTS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prototype PUV with 18-passenger capacity running on LPG or gasoline is built using an OEM vehicle platform 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PUV is PWD-Friendly,  incorporates a wheelchair lift and marked seats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Has visual and audio announcement systems for the hearing- or visually-impaired </a:t>
            </a:r>
          </a:p>
        </p:txBody>
      </p:sp>
    </p:spTree>
    <p:extLst>
      <p:ext uri="{BB962C8B-B14F-4D97-AF65-F5344CB8AC3E}">
        <p14:creationId xmlns:p14="http://schemas.microsoft.com/office/powerpoint/2010/main" val="362636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25CF-1152-CF10-5E68-C1D3D884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1556"/>
            <a:ext cx="7765321" cy="761999"/>
          </a:xfrm>
        </p:spPr>
        <p:txBody>
          <a:bodyPr/>
          <a:lstStyle/>
          <a:p>
            <a:r>
              <a:rPr lang="en-US" cap="none" dirty="0">
                <a:solidFill>
                  <a:srgbClr val="FF0000"/>
                </a:solidFill>
              </a:rPr>
              <a:t>6Ps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33EEB-9273-AC6D-783F-750660EDB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3829503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4.   PEOPLE  SERVICES</a:t>
            </a:r>
          </a:p>
          <a:p>
            <a:pPr marL="0" indent="0">
              <a:buNone/>
            </a:pPr>
            <a:r>
              <a:rPr lang="en-US" dirty="0"/>
              <a:t>N.A.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FE0E8-116C-4FF6-0096-2AA4B8377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33600" y="2438400"/>
            <a:ext cx="3820616" cy="2528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5.   POLICIES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Project Report will give recommendations on the technology approach for pursuing the use of LPG for PUVs.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681B30-B18B-F512-95F8-440FF438B16A}"/>
              </a:ext>
            </a:extLst>
          </p:cNvPr>
          <p:cNvSpPr txBox="1">
            <a:spLocks/>
          </p:cNvSpPr>
          <p:nvPr/>
        </p:nvSpPr>
        <p:spPr>
          <a:xfrm>
            <a:off x="4800600" y="5439153"/>
            <a:ext cx="3820616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6.   PLACES &amp; PARTNERSHIPS</a:t>
            </a:r>
          </a:p>
          <a:p>
            <a:pPr marL="0" indent="0">
              <a:buNone/>
            </a:pPr>
            <a:r>
              <a:rPr lang="en-US" dirty="0"/>
              <a:t>N.A. </a:t>
            </a:r>
          </a:p>
        </p:txBody>
      </p:sp>
    </p:spTree>
    <p:extLst>
      <p:ext uri="{BB962C8B-B14F-4D97-AF65-F5344CB8AC3E}">
        <p14:creationId xmlns:p14="http://schemas.microsoft.com/office/powerpoint/2010/main" val="2093160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D5F5-2F56-5D57-F8BE-CBF4D944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511473" cy="85178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CFF99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Plans after project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2D3F-8A6C-0D15-E8B4-395235055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080382"/>
            <a:ext cx="5638800" cy="3463466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Symbol" panose="05050102010706020507" pitchFamily="18" charset="2"/>
              <a:buChar char="Þ"/>
            </a:pPr>
            <a:r>
              <a:rPr lang="en-US" sz="1800" cap="none" dirty="0">
                <a:latin typeface="Arial" panose="020B0604020202020204" pitchFamily="34" charset="0"/>
                <a:cs typeface="Arial" panose="020B0604020202020204" pitchFamily="34" charset="0"/>
              </a:rPr>
              <a:t>Help push for the use of LPG in PUVs as a transition measure while waiting for EV use to be feasible for mainstream public transport </a:t>
            </a:r>
          </a:p>
          <a:p>
            <a:pPr lvl="1">
              <a:spcBef>
                <a:spcPts val="600"/>
              </a:spcBef>
              <a:buClr>
                <a:srgbClr val="66FF66"/>
              </a:buClr>
              <a:buFont typeface="Wingdings" panose="05000000000000000000" pitchFamily="2" charset="2"/>
              <a:buChar char="§"/>
            </a:pPr>
            <a:r>
              <a:rPr lang="en-US" sz="1600" cap="none" dirty="0">
                <a:solidFill>
                  <a:srgbClr val="00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 for actual deployment of LPG PUV prototype or similar units in the SM North – UP route to obtain both O&amp;M technical and economic data </a:t>
            </a:r>
          </a:p>
          <a:p>
            <a:pPr lvl="1">
              <a:spcBef>
                <a:spcPts val="600"/>
              </a:spcBef>
              <a:buClr>
                <a:srgbClr val="66FF66"/>
              </a:buClr>
              <a:buFont typeface="Wingdings" panose="05000000000000000000" pitchFamily="2" charset="2"/>
              <a:buChar char="§"/>
            </a:pPr>
            <a:r>
              <a:rPr lang="en-US" sz="1600" cap="none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Identify/examine the appropriate business model to mainstream LPG use in public transport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F2E02-7141-7F42-65F0-323A4864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6069" y="4619554"/>
            <a:ext cx="7010400" cy="1552152"/>
          </a:xfrm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914400" indent="-457200">
              <a:buClr>
                <a:srgbClr val="FFFF00"/>
              </a:buClr>
              <a:buFont typeface="Symbol" panose="05050102010706020507" pitchFamily="18" charset="2"/>
              <a:buChar char="Þ"/>
            </a:pPr>
            <a:r>
              <a:rPr lang="en-US" sz="1800" cap="none" dirty="0">
                <a:latin typeface="Arial" panose="020B0604020202020204" pitchFamily="34" charset="0"/>
                <a:cs typeface="Arial" panose="020B0604020202020204" pitchFamily="34" charset="0"/>
              </a:rPr>
              <a:t>Continue CFD analysis with </a:t>
            </a:r>
            <a:r>
              <a:rPr lang="en-US" sz="1800" b="1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/ actual verification</a:t>
            </a:r>
            <a:r>
              <a:rPr lang="en-US" sz="1800" cap="none" dirty="0">
                <a:latin typeface="Arial" panose="020B0604020202020204" pitchFamily="34" charset="0"/>
                <a:cs typeface="Arial" panose="020B0604020202020204" pitchFamily="34" charset="0"/>
              </a:rPr>
              <a:t> of AC and ventilation systems of existing PUVs for immediate application to minimize Covid transmission.</a:t>
            </a:r>
          </a:p>
        </p:txBody>
      </p:sp>
    </p:spTree>
    <p:extLst>
      <p:ext uri="{BB962C8B-B14F-4D97-AF65-F5344CB8AC3E}">
        <p14:creationId xmlns:p14="http://schemas.microsoft.com/office/powerpoint/2010/main" val="42588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8E32-D2D0-7D43-E956-A0163248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590800"/>
            <a:ext cx="3810000" cy="918882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Amasis MT Pro Black" panose="02040A04050005020304" pitchFamily="18" charset="0"/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440441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rangipani flower">
            <a:extLst>
              <a:ext uri="{FF2B5EF4-FFF2-40B4-BE49-F238E27FC236}">
                <a16:creationId xmlns:a16="http://schemas.microsoft.com/office/drawing/2014/main" id="{190048CA-34C2-112B-9DE0-CFF457FD6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1898411"/>
            <a:ext cx="5040312" cy="3359386"/>
          </a:xfrm>
        </p:spPr>
      </p:pic>
    </p:spTree>
    <p:extLst>
      <p:ext uri="{BB962C8B-B14F-4D97-AF65-F5344CB8AC3E}">
        <p14:creationId xmlns:p14="http://schemas.microsoft.com/office/powerpoint/2010/main" val="1250011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95934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	Road-test the prototype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jeepney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UP-Ikot Road Test Results are shown below.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BFDAAC-E0C5-9874-2A07-1BAF8E1B16CA}"/>
              </a:ext>
            </a:extLst>
          </p:cNvPr>
          <p:cNvSpPr/>
          <p:nvPr/>
        </p:nvSpPr>
        <p:spPr>
          <a:xfrm>
            <a:off x="1295400" y="1305902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4B705-1C09-0B89-98FE-A5D55B580AD1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7772400" cy="597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2800" b="0" i="0" u="none" strike="noStrike" kern="1200" cap="none" spc="-8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Project Objectives vs. </a:t>
            </a:r>
            <a:r>
              <a:rPr kumimoji="0" lang="fil-PH" sz="2800" b="0" i="0" u="none" strike="noStrike" kern="1200" cap="none" spc="-8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Accomplishments</a:t>
            </a:r>
            <a:endParaRPr kumimoji="0" lang="fil-PH" sz="2800" b="0" i="0" u="none" strike="noStrike" kern="1200" cap="none" spc="-8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FF20157-097E-8D42-4D07-A922CFDABC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2027238"/>
          <a:ext cx="5461000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48320" imgH="3611795" progId="Excel.Sheet.12">
                  <p:embed/>
                </p:oleObj>
              </mc:Choice>
              <mc:Fallback>
                <p:oleObj name="Worksheet" r:id="rId2" imgW="4648320" imgH="3611795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FF20157-097E-8D42-4D07-A922CFDAB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" y="2027238"/>
                        <a:ext cx="5461000" cy="424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>
            <a:extLst>
              <a:ext uri="{FF2B5EF4-FFF2-40B4-BE49-F238E27FC236}">
                <a16:creationId xmlns:a16="http://schemas.microsoft.com/office/drawing/2014/main" id="{453A4AA4-271C-BC0A-0E4D-52C69929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20576"/>
            <a:ext cx="1867976" cy="137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8493E-AB95-EFED-F32F-1BA73A241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295" y="2258435"/>
            <a:ext cx="2279386" cy="12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2018-01-0917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fld id="{C5A2E38E-3676-4AC9-AE40-117CF2D4B3A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772400" cy="502920"/>
          </a:xfrm>
        </p:spPr>
        <p:txBody>
          <a:bodyPr/>
          <a:lstStyle/>
          <a:p>
            <a:pPr marL="457200" indent="-457200" fontAlgn="base">
              <a:spcAft>
                <a:spcPct val="0"/>
              </a:spcAft>
            </a:pP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PHASE 1 Route</a:t>
            </a:r>
            <a:r>
              <a:rPr lang="en-US" sz="1600" b="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en-US" sz="1600" b="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(SHORT roundtrip length of  13.25 km)</a:t>
            </a:r>
            <a:br>
              <a:rPr lang="en-US" sz="1600" b="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Consists of urban driving segments (mostly 2-4 lanes per direction) characterized by stop-and-go conditions because of traffic signals and relatively shorter distances between stops</a:t>
            </a:r>
            <a:endParaRPr lang="fil-P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91232"/>
            <a:ext cx="7440849" cy="307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1000" y="5726668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EASTBOUND Route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(SM North to 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Vinzon’s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Hall :  6.75 km) </a:t>
            </a:r>
          </a:p>
        </p:txBody>
      </p:sp>
    </p:spTree>
    <p:extLst>
      <p:ext uri="{BB962C8B-B14F-4D97-AF65-F5344CB8AC3E}">
        <p14:creationId xmlns:p14="http://schemas.microsoft.com/office/powerpoint/2010/main" val="332262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2018-01-0917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fld id="{C5A2E38E-3676-4AC9-AE40-117CF2D4B3A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371600"/>
            <a:ext cx="7772400" cy="502920"/>
          </a:xfrm>
        </p:spPr>
        <p:txBody>
          <a:bodyPr/>
          <a:lstStyle/>
          <a:p>
            <a:pPr marL="457200" indent="-457200" fontAlgn="base">
              <a:spcAft>
                <a:spcPct val="0"/>
              </a:spcAft>
            </a:pP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PHASE 1 Route</a:t>
            </a:r>
            <a:r>
              <a:rPr lang="en-US" sz="1600" b="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en-US" sz="1600" b="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(SHORT roundtrip length of  13.25 km)</a:t>
            </a:r>
            <a:endParaRPr lang="fil-PH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0" y="2551219"/>
            <a:ext cx="7438911" cy="291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400" y="5650468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WESTBOUND Route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(UP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Vinzon’s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Hall to SM North:  6.5 km) </a:t>
            </a:r>
          </a:p>
        </p:txBody>
      </p:sp>
    </p:spTree>
    <p:extLst>
      <p:ext uri="{BB962C8B-B14F-4D97-AF65-F5344CB8AC3E}">
        <p14:creationId xmlns:p14="http://schemas.microsoft.com/office/powerpoint/2010/main" val="4195739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428997" y="1569720"/>
          <a:ext cx="5181605" cy="2667001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901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7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200" dirty="0">
                          <a:solidFill>
                            <a:schemeClr val="tx1"/>
                          </a:solidFill>
                          <a:effectLst/>
                        </a:rPr>
                        <a:t>JEEPNEY</a:t>
                      </a:r>
                      <a:endParaRPr lang="fil-PH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100" dirty="0">
                          <a:solidFill>
                            <a:schemeClr val="tx1"/>
                          </a:solidFill>
                          <a:effectLst/>
                        </a:rPr>
                        <a:t>Pass.</a:t>
                      </a:r>
                      <a:endParaRPr lang="fil-PH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100" dirty="0">
                          <a:solidFill>
                            <a:schemeClr val="tx1"/>
                          </a:solidFill>
                          <a:effectLst/>
                        </a:rPr>
                        <a:t>Curb Wt.</a:t>
                      </a:r>
                      <a:endParaRPr lang="fil-PH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100" dirty="0">
                          <a:solidFill>
                            <a:schemeClr val="tx1"/>
                          </a:solidFill>
                          <a:effectLst/>
                        </a:rPr>
                        <a:t>Engine</a:t>
                      </a:r>
                      <a:endParaRPr lang="fil-PH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100" dirty="0">
                          <a:solidFill>
                            <a:schemeClr val="tx1"/>
                          </a:solidFill>
                          <a:effectLst/>
                        </a:rPr>
                        <a:t>Size</a:t>
                      </a:r>
                      <a:endParaRPr lang="fil-PH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100" dirty="0">
                          <a:solidFill>
                            <a:schemeClr val="tx1"/>
                          </a:solidFill>
                          <a:effectLst/>
                        </a:rPr>
                        <a:t>Power*</a:t>
                      </a:r>
                      <a:endParaRPr lang="fil-PH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100" dirty="0">
                          <a:solidFill>
                            <a:schemeClr val="tx1"/>
                          </a:solidFill>
                          <a:effectLst/>
                        </a:rPr>
                        <a:t>Torque*</a:t>
                      </a:r>
                      <a:endParaRPr lang="fil-PH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201">
                <a:tc vMerge="1">
                  <a:txBody>
                    <a:bodyPr/>
                    <a:lstStyle/>
                    <a:p>
                      <a:endParaRPr lang="fil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#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(kg)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(Model)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(ltr.)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(kW </a:t>
                      </a:r>
                      <a:r>
                        <a:rPr lang="fil-PH" sz="900" dirty="0">
                          <a:effectLst/>
                        </a:rPr>
                        <a:t>@</a:t>
                      </a:r>
                      <a:r>
                        <a:rPr lang="fil-PH" sz="1050" dirty="0">
                          <a:effectLst/>
                        </a:rPr>
                        <a:t> rpm)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(Nm </a:t>
                      </a:r>
                      <a:r>
                        <a:rPr lang="fil-PH" sz="900" dirty="0">
                          <a:effectLst/>
                        </a:rPr>
                        <a:t>@</a:t>
                      </a:r>
                      <a:r>
                        <a:rPr lang="fil-PH" sz="1050" dirty="0">
                          <a:effectLst/>
                        </a:rPr>
                        <a:t> rpm)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7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fil-PH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fil-PH" sz="1200" baseline="30000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fil-PH" sz="1200" dirty="0">
                          <a:solidFill>
                            <a:schemeClr val="tx1"/>
                          </a:solidFill>
                          <a:effectLst/>
                        </a:rPr>
                        <a:t> Diesel</a:t>
                      </a:r>
                      <a:endParaRPr lang="fil-PH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20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1,200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Isuzu 4BC2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3.3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65 </a:t>
                      </a:r>
                      <a:r>
                        <a:rPr lang="fil-PH" sz="900" dirty="0">
                          <a:effectLst/>
                        </a:rPr>
                        <a:t>@ </a:t>
                      </a:r>
                      <a:r>
                        <a:rPr lang="fil-PH" sz="1050" dirty="0">
                          <a:effectLst/>
                        </a:rPr>
                        <a:t>3500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200 </a:t>
                      </a:r>
                      <a:r>
                        <a:rPr lang="fil-PH" sz="900" dirty="0">
                          <a:effectLst/>
                        </a:rPr>
                        <a:t>@</a:t>
                      </a:r>
                      <a:r>
                        <a:rPr lang="fil-PH" sz="1050" dirty="0">
                          <a:effectLst/>
                        </a:rPr>
                        <a:t> 2200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3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il-PH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fil-PH" sz="1200" baseline="30000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fil-PH" sz="1200" dirty="0">
                          <a:solidFill>
                            <a:schemeClr val="tx1"/>
                          </a:solidFill>
                          <a:effectLst/>
                        </a:rPr>
                        <a:t> LPG</a:t>
                      </a:r>
                      <a:endParaRPr lang="fil-PH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20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1,500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Hyundai Theta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2.0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107 </a:t>
                      </a:r>
                      <a:r>
                        <a:rPr lang="fil-PH" sz="900" dirty="0">
                          <a:effectLst/>
                        </a:rPr>
                        <a:t>@</a:t>
                      </a:r>
                      <a:r>
                        <a:rPr lang="fil-PH" sz="1050" dirty="0">
                          <a:effectLst/>
                        </a:rPr>
                        <a:t> 6000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190 </a:t>
                      </a:r>
                      <a:r>
                        <a:rPr lang="fil-PH" sz="900">
                          <a:effectLst/>
                        </a:rPr>
                        <a:t>@</a:t>
                      </a:r>
                      <a:r>
                        <a:rPr lang="fil-PH" sz="1050">
                          <a:effectLst/>
                        </a:rPr>
                        <a:t> 4000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3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fil-PH" sz="12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fil-PH" sz="1200" baseline="30000" dirty="0">
                          <a:solidFill>
                            <a:srgbClr val="0000FF"/>
                          </a:solidFill>
                          <a:effectLst/>
                        </a:rPr>
                        <a:t>rd</a:t>
                      </a:r>
                      <a:r>
                        <a:rPr lang="fil-PH" sz="1200" dirty="0">
                          <a:solidFill>
                            <a:srgbClr val="0000FF"/>
                          </a:solidFill>
                          <a:effectLst/>
                        </a:rPr>
                        <a:t> LPG</a:t>
                      </a:r>
                      <a:endParaRPr lang="fil-PH" sz="1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22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b="1" dirty="0">
                          <a:solidFill>
                            <a:srgbClr val="0000FF"/>
                          </a:solidFill>
                          <a:effectLst/>
                        </a:rPr>
                        <a:t>2,280</a:t>
                      </a:r>
                      <a:endParaRPr lang="fil-PH" sz="1100" b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Toyota 4RB2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>
                          <a:effectLst/>
                        </a:rPr>
                        <a:t>2.4</a:t>
                      </a:r>
                      <a:endParaRPr lang="fil-PH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106 </a:t>
                      </a:r>
                      <a:r>
                        <a:rPr lang="fil-PH" sz="900" dirty="0">
                          <a:effectLst/>
                        </a:rPr>
                        <a:t>@</a:t>
                      </a:r>
                      <a:r>
                        <a:rPr lang="fil-PH" sz="1050" dirty="0">
                          <a:effectLst/>
                        </a:rPr>
                        <a:t> 5000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l-PH" sz="1050" dirty="0">
                          <a:effectLst/>
                        </a:rPr>
                        <a:t>217 </a:t>
                      </a:r>
                      <a:r>
                        <a:rPr lang="fil-PH" sz="900" dirty="0">
                          <a:effectLst/>
                        </a:rPr>
                        <a:t>@</a:t>
                      </a:r>
                      <a:r>
                        <a:rPr lang="fil-PH" sz="1050" dirty="0">
                          <a:effectLst/>
                        </a:rPr>
                        <a:t> 4000</a:t>
                      </a:r>
                      <a:endParaRPr lang="fil-PH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2018-01-0917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fld id="{C5A2E38E-3676-4AC9-AE40-117CF2D4B3A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05200" y="1143000"/>
            <a:ext cx="4953000" cy="340341"/>
          </a:xfrm>
        </p:spPr>
        <p:txBody>
          <a:bodyPr/>
          <a:lstStyle/>
          <a:p>
            <a:pPr algn="ctr"/>
            <a:r>
              <a:rPr lang="en-US" b="0" dirty="0">
                <a:latin typeface="Arial Narrow" panose="020B0606020202030204" pitchFamily="34" charset="0"/>
              </a:rPr>
              <a:t>Table 1 – Summary Data of  </a:t>
            </a:r>
            <a:r>
              <a:rPr lang="en-US" b="0" dirty="0">
                <a:solidFill>
                  <a:srgbClr val="99FF33"/>
                </a:solidFill>
                <a:latin typeface="Arial Narrow" panose="020B0606020202030204" pitchFamily="34" charset="0"/>
              </a:rPr>
              <a:t>Phase 1</a:t>
            </a:r>
            <a:r>
              <a:rPr lang="en-US" b="0" dirty="0">
                <a:latin typeface="Arial Narrow" panose="020B0606020202030204" pitchFamily="34" charset="0"/>
              </a:rPr>
              <a:t>  Test </a:t>
            </a:r>
            <a:r>
              <a:rPr lang="en-US" b="0" dirty="0" err="1">
                <a:latin typeface="Arial Narrow" panose="020B0606020202030204" pitchFamily="34" charset="0"/>
              </a:rPr>
              <a:t>Jeepneys</a:t>
            </a:r>
            <a:r>
              <a:rPr lang="en-US" b="0" dirty="0">
                <a:latin typeface="Arial Narrow" panose="020B0606020202030204" pitchFamily="34" charset="0"/>
              </a:rPr>
              <a:t> </a:t>
            </a:r>
            <a:br>
              <a:rPr lang="fil-PH" b="0" dirty="0">
                <a:latin typeface="Arial Narrow" panose="020B0606020202030204" pitchFamily="34" charset="0"/>
              </a:rPr>
            </a:br>
            <a:endParaRPr lang="fil-PH" b="0" dirty="0">
              <a:latin typeface="Arial Narrow" panose="020B0606020202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F8F2D0-70EF-9859-3360-9EC6CB8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1066800"/>
            <a:ext cx="1905002" cy="142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212C1-3C91-9925-81C8-AC20577CD8EF}"/>
              </a:ext>
            </a:extLst>
          </p:cNvPr>
          <p:cNvSpPr txBox="1"/>
          <p:nvPr/>
        </p:nvSpPr>
        <p:spPr>
          <a:xfrm>
            <a:off x="533397" y="2483702"/>
            <a:ext cx="190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2EB13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2EB13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2EB13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Diesel Jeepney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7EF6EC8-7405-40F5-2237-CDF0777A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97" y="3045023"/>
            <a:ext cx="1905003" cy="14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CBABD-E41B-13D7-24EF-FDCFEA35BB00}"/>
              </a:ext>
            </a:extLst>
          </p:cNvPr>
          <p:cNvSpPr txBox="1"/>
          <p:nvPr/>
        </p:nvSpPr>
        <p:spPr>
          <a:xfrm>
            <a:off x="533397" y="4492823"/>
            <a:ext cx="190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LPG Jeepney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838BA8F-DF40-87A7-52F2-A1B53098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789" y="4744351"/>
            <a:ext cx="1939211" cy="142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B95EA-E44F-08C9-F829-B6BC66A83250}"/>
              </a:ext>
            </a:extLst>
          </p:cNvPr>
          <p:cNvSpPr txBox="1"/>
          <p:nvPr/>
        </p:nvSpPr>
        <p:spPr>
          <a:xfrm>
            <a:off x="4495800" y="4857408"/>
            <a:ext cx="174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3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LPG Jeepney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30BDCF-3A8D-04F0-673B-C87F2F507972}"/>
              </a:ext>
            </a:extLst>
          </p:cNvPr>
          <p:cNvSpPr txBox="1"/>
          <p:nvPr/>
        </p:nvSpPr>
        <p:spPr>
          <a:xfrm>
            <a:off x="4672684" y="5529589"/>
            <a:ext cx="188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GVW  with 22+1 pax: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3,430 kg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58029B-02AA-1D2E-909C-FD1E2AE2B650}"/>
              </a:ext>
            </a:extLst>
          </p:cNvPr>
          <p:cNvSpPr/>
          <p:nvPr/>
        </p:nvSpPr>
        <p:spPr>
          <a:xfrm>
            <a:off x="4953000" y="3738506"/>
            <a:ext cx="609600" cy="3149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2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2018-01-0917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fld id="{C5A2E38E-3676-4AC9-AE40-117CF2D4B3A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19400" y="1334199"/>
            <a:ext cx="4114800" cy="412114"/>
          </a:xfrm>
        </p:spPr>
        <p:txBody>
          <a:bodyPr/>
          <a:lstStyle/>
          <a:p>
            <a:r>
              <a:rPr lang="fil-PH" sz="2400" dirty="0">
                <a:solidFill>
                  <a:srgbClr val="FFFF00"/>
                </a:solidFill>
              </a:rPr>
              <a:t>Fuel Economy  –  On-Road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79600"/>
            <a:ext cx="5827667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55096" y="4734580"/>
            <a:ext cx="5060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a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– 2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nd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LPG jeepney ave. </a:t>
            </a:r>
            <a:r>
              <a:rPr kumimoji="0" lang="fil-PH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Load Factor = 59.81 %</a:t>
            </a:r>
          </a:p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b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– 3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rd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LPG jeepney simulated on-road tests ave. </a:t>
            </a:r>
            <a:r>
              <a:rPr kumimoji="0" lang="fil-PH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Load Factor = 100 %</a:t>
            </a:r>
            <a:endParaRPr kumimoji="0" lang="fil-PH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1EC82BB-946B-3882-FF4A-755A3DDE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97" y="1905000"/>
            <a:ext cx="1905003" cy="14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4D41FE-5BF6-DF5C-73D4-0F122992DEB1}"/>
              </a:ext>
            </a:extLst>
          </p:cNvPr>
          <p:cNvSpPr txBox="1"/>
          <p:nvPr/>
        </p:nvSpPr>
        <p:spPr>
          <a:xfrm>
            <a:off x="533397" y="3352800"/>
            <a:ext cx="190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LPG Jeepney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BAD3BBB-B45D-AC82-5278-C824C81B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9" y="4267200"/>
            <a:ext cx="1939211" cy="142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AA8F62-4A20-E738-EEA1-3579B4777964}"/>
              </a:ext>
            </a:extLst>
          </p:cNvPr>
          <p:cNvSpPr txBox="1"/>
          <p:nvPr/>
        </p:nvSpPr>
        <p:spPr>
          <a:xfrm>
            <a:off x="768180" y="5705582"/>
            <a:ext cx="174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3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LPG Jeepney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232233-B2B4-8149-7019-E6D50CAD5484}"/>
              </a:ext>
            </a:extLst>
          </p:cNvPr>
          <p:cNvGrpSpPr/>
          <p:nvPr/>
        </p:nvGrpSpPr>
        <p:grpSpPr>
          <a:xfrm>
            <a:off x="6781800" y="3040888"/>
            <a:ext cx="844697" cy="1302512"/>
            <a:chOff x="6781800" y="3040888"/>
            <a:chExt cx="844697" cy="130251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97ADBBC-34A7-B198-99FD-F1191B1C389F}"/>
                </a:ext>
              </a:extLst>
            </p:cNvPr>
            <p:cNvSpPr/>
            <p:nvPr/>
          </p:nvSpPr>
          <p:spPr>
            <a:xfrm>
              <a:off x="6781800" y="3040888"/>
              <a:ext cx="533400" cy="3119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59B9E60-9E58-BB70-E904-E6D56F005272}"/>
                </a:ext>
              </a:extLst>
            </p:cNvPr>
            <p:cNvSpPr/>
            <p:nvPr/>
          </p:nvSpPr>
          <p:spPr>
            <a:xfrm>
              <a:off x="6781800" y="4031488"/>
              <a:ext cx="533400" cy="3119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80FB0CE-B3AE-322C-1F49-DCB3B554FEA1}"/>
                </a:ext>
              </a:extLst>
            </p:cNvPr>
            <p:cNvSpPr/>
            <p:nvPr/>
          </p:nvSpPr>
          <p:spPr>
            <a:xfrm>
              <a:off x="7315200" y="3210128"/>
              <a:ext cx="311297" cy="972766"/>
            </a:xfrm>
            <a:custGeom>
              <a:avLst/>
              <a:gdLst>
                <a:gd name="connsiteX0" fmla="*/ 0 w 311297"/>
                <a:gd name="connsiteY0" fmla="*/ 0 h 972766"/>
                <a:gd name="connsiteX1" fmla="*/ 311285 w 311297"/>
                <a:gd name="connsiteY1" fmla="*/ 428017 h 972766"/>
                <a:gd name="connsiteX2" fmla="*/ 9728 w 311297"/>
                <a:gd name="connsiteY2" fmla="*/ 972766 h 97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297" h="972766">
                  <a:moveTo>
                    <a:pt x="0" y="0"/>
                  </a:moveTo>
                  <a:cubicBezTo>
                    <a:pt x="154832" y="132944"/>
                    <a:pt x="309664" y="265889"/>
                    <a:pt x="311285" y="428017"/>
                  </a:cubicBezTo>
                  <a:cubicBezTo>
                    <a:pt x="312906" y="590145"/>
                    <a:pt x="161317" y="781455"/>
                    <a:pt x="9728" y="97276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A4E9AFA-D3FF-37AF-5119-3017C08C11F4}"/>
              </a:ext>
            </a:extLst>
          </p:cNvPr>
          <p:cNvSpPr txBox="1"/>
          <p:nvPr/>
        </p:nvSpPr>
        <p:spPr>
          <a:xfrm>
            <a:off x="2514600" y="5725180"/>
            <a:ext cx="188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GVW  with 22+1 pax: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3,430 kg</a:t>
            </a:r>
          </a:p>
        </p:txBody>
      </p:sp>
    </p:spTree>
    <p:extLst>
      <p:ext uri="{BB962C8B-B14F-4D97-AF65-F5344CB8AC3E}">
        <p14:creationId xmlns:p14="http://schemas.microsoft.com/office/powerpoint/2010/main" val="191977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1290322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 startAt="2"/>
            </a:pPr>
            <a:r>
              <a:rPr lang="en-US" dirty="0"/>
              <a:t>Introduce weight reduction measures in the body design</a:t>
            </a:r>
          </a:p>
          <a:p>
            <a:pPr marL="457200" indent="-457200">
              <a:buAutoNum type="alphaLcParenR" startAt="2"/>
            </a:pPr>
            <a:endParaRPr lang="en-US" dirty="0"/>
          </a:p>
          <a:p>
            <a:pPr marL="914400" indent="-914400"/>
            <a:r>
              <a:rPr lang="en-US" dirty="0"/>
              <a:t> 	</a:t>
            </a:r>
            <a:r>
              <a:rPr lang="en-US" dirty="0">
                <a:solidFill>
                  <a:srgbClr val="0000FF"/>
                </a:solidFill>
              </a:rPr>
              <a:t>Final prototype was constructed with marine plywood and vinyl matting flooring, aluminum window frames, molded fiberglass front and rear body panels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839478-D0E5-127A-8311-97983661E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2" y="3127697"/>
            <a:ext cx="2161518" cy="1215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chair, furniture, trash&#10;&#10;Description automatically generated">
            <a:extLst>
              <a:ext uri="{FF2B5EF4-FFF2-40B4-BE49-F238E27FC236}">
                <a16:creationId xmlns:a16="http://schemas.microsoft.com/office/drawing/2014/main" id="{9B630D89-780A-018D-942D-67B649FE4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50" y="3146236"/>
            <a:ext cx="2161518" cy="1215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47FF4A6F-DA71-2DEA-1DF9-BC0F5C0BF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47" y="4659549"/>
            <a:ext cx="1084191" cy="203285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 descr="A picture containing text, cart&#10;&#10;Description automatically generated">
            <a:extLst>
              <a:ext uri="{FF2B5EF4-FFF2-40B4-BE49-F238E27FC236}">
                <a16:creationId xmlns:a16="http://schemas.microsoft.com/office/drawing/2014/main" id="{5A906DD7-51DF-18F2-09FD-77D0EBABE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88" y="4663152"/>
            <a:ext cx="1089306" cy="204244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7897218-FA82-C4F8-6427-FEB73F3C1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782"/>
            <a:ext cx="1088334" cy="204062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4" name="Picture 13" descr="A picture containing transport, blue, old&#10;&#10;Description automatically generated">
            <a:extLst>
              <a:ext uri="{FF2B5EF4-FFF2-40B4-BE49-F238E27FC236}">
                <a16:creationId xmlns:a16="http://schemas.microsoft.com/office/drawing/2014/main" id="{EDCF7079-94B1-276E-63F4-8A8DA7D31B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b="26500"/>
          <a:stretch/>
        </p:blipFill>
        <p:spPr>
          <a:xfrm>
            <a:off x="5334000" y="2837234"/>
            <a:ext cx="1550419" cy="18570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 descr="A picture containing floor, chair, ground, indoor&#10;&#10;Description automatically generated">
            <a:extLst>
              <a:ext uri="{FF2B5EF4-FFF2-40B4-BE49-F238E27FC236}">
                <a16:creationId xmlns:a16="http://schemas.microsoft.com/office/drawing/2014/main" id="{911AC9C0-BB8F-87CC-53F0-03A294D67E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14877" r="-268" b="24477"/>
          <a:stretch/>
        </p:blipFill>
        <p:spPr>
          <a:xfrm>
            <a:off x="7064637" y="2819400"/>
            <a:ext cx="1476100" cy="18521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3B8745EC-9876-4C1F-4233-813CFABDAF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17083"/>
          <a:stretch/>
        </p:blipFill>
        <p:spPr>
          <a:xfrm>
            <a:off x="7028891" y="5135671"/>
            <a:ext cx="1860170" cy="134530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C23670-2BA0-138D-C260-8B6B4ECF14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 b="21351"/>
          <a:stretch/>
        </p:blipFill>
        <p:spPr>
          <a:xfrm>
            <a:off x="5378242" y="4842081"/>
            <a:ext cx="1528366" cy="195691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E12D5024-A023-8756-F080-E2A9E52C0D47}"/>
              </a:ext>
            </a:extLst>
          </p:cNvPr>
          <p:cNvSpPr/>
          <p:nvPr/>
        </p:nvSpPr>
        <p:spPr>
          <a:xfrm>
            <a:off x="1066800" y="1949660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452C70-3368-604C-D864-B99CD84A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597563"/>
          </a:xfrm>
        </p:spPr>
        <p:txBody>
          <a:bodyPr anchor="ctr"/>
          <a:lstStyle/>
          <a:p>
            <a:r>
              <a:rPr lang="fil-PH" sz="2800" cap="none" dirty="0">
                <a:latin typeface="Amasis MT Pro Black" panose="02040A04050005020304" pitchFamily="18" charset="0"/>
              </a:rPr>
              <a:t>Project Objectives vs. </a:t>
            </a:r>
            <a:r>
              <a:rPr lang="fil-PH" sz="2800" cap="none" dirty="0">
                <a:solidFill>
                  <a:srgbClr val="0000FF"/>
                </a:solidFill>
                <a:latin typeface="Amasis MT Pro Black" panose="02040A04050005020304" pitchFamily="18" charset="0"/>
              </a:rPr>
              <a:t>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6313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2018-01-0917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fld id="{C5A2E38E-3676-4AC9-AE40-117CF2D4B3A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0" y="1291349"/>
            <a:ext cx="4419600" cy="412114"/>
          </a:xfrm>
        </p:spPr>
        <p:txBody>
          <a:bodyPr/>
          <a:lstStyle/>
          <a:p>
            <a:r>
              <a:rPr lang="fil-PH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Fuel Economy -  Laboratory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8411" y="4750291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a</a:t>
            </a:r>
            <a:r>
              <a:rPr kumimoji="0" lang="fil-PH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– 2</a:t>
            </a:r>
            <a:r>
              <a:rPr kumimoji="0" lang="fil-PH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nd</a:t>
            </a:r>
            <a:r>
              <a:rPr kumimoji="0" lang="fil-PH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LPG jeepney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b</a:t>
            </a:r>
            <a:r>
              <a:rPr kumimoji="0" lang="fil-PH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– 3</a:t>
            </a:r>
            <a:r>
              <a:rPr kumimoji="0" lang="fil-PH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rd</a:t>
            </a:r>
            <a:r>
              <a:rPr kumimoji="0" lang="fil-PH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Times New Roman"/>
                <a:cs typeface="+mn-cs"/>
              </a:rPr>
              <a:t> LPG jeepney </a:t>
            </a:r>
            <a:endParaRPr kumimoji="0" lang="fil-PH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90800" y="1846230"/>
            <a:ext cx="6192426" cy="28781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8A5E0394-FC73-7D94-4ECC-658CF26A4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97" y="1447800"/>
            <a:ext cx="1905003" cy="14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72AE2A-3EDA-7305-37D4-84A3EE88223A}"/>
              </a:ext>
            </a:extLst>
          </p:cNvPr>
          <p:cNvSpPr txBox="1"/>
          <p:nvPr/>
        </p:nvSpPr>
        <p:spPr>
          <a:xfrm>
            <a:off x="412614" y="2888814"/>
            <a:ext cx="190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FFB2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LPG Jeepney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5C56B3DD-DD04-B0B9-9F8B-B1BBE909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1939211" cy="142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0D6B70-0ACC-A545-EDF3-D4727C440F61}"/>
              </a:ext>
            </a:extLst>
          </p:cNvPr>
          <p:cNvSpPr txBox="1"/>
          <p:nvPr/>
        </p:nvSpPr>
        <p:spPr>
          <a:xfrm>
            <a:off x="726191" y="5705582"/>
            <a:ext cx="174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3</a:t>
            </a:r>
            <a:r>
              <a:rPr kumimoji="0" lang="fil-PH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rd</a:t>
            </a:r>
            <a:r>
              <a:rPr kumimoji="0" lang="fil-PH" sz="1400" b="0" i="0" u="none" strike="noStrike" kern="1200" cap="none" spc="0" normalizeH="0" baseline="0" noProof="0" dirty="0">
                <a:ln>
                  <a:noFill/>
                </a:ln>
                <a:solidFill>
                  <a:srgbClr val="0051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LPG Jeepney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0975A-6DC0-589E-F660-4ECEFA2302B2}"/>
              </a:ext>
            </a:extLst>
          </p:cNvPr>
          <p:cNvSpPr/>
          <p:nvPr/>
        </p:nvSpPr>
        <p:spPr>
          <a:xfrm>
            <a:off x="7315200" y="2514600"/>
            <a:ext cx="304800" cy="3636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EC5A7F-4D0E-0F61-0015-E3FF345BC9ED}"/>
              </a:ext>
            </a:extLst>
          </p:cNvPr>
          <p:cNvSpPr/>
          <p:nvPr/>
        </p:nvSpPr>
        <p:spPr>
          <a:xfrm>
            <a:off x="6781800" y="3442379"/>
            <a:ext cx="1066800" cy="3086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8FC1BB-5932-315B-3EFD-FBC1E3D5C7D8}"/>
              </a:ext>
            </a:extLst>
          </p:cNvPr>
          <p:cNvSpPr txBox="1"/>
          <p:nvPr/>
        </p:nvSpPr>
        <p:spPr>
          <a:xfrm>
            <a:off x="2500172" y="5607991"/>
            <a:ext cx="188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GVW  with 22+1 pax: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3,430 kg</a:t>
            </a:r>
          </a:p>
        </p:txBody>
      </p:sp>
    </p:spTree>
    <p:extLst>
      <p:ext uri="{BB962C8B-B14F-4D97-AF65-F5344CB8AC3E}">
        <p14:creationId xmlns:p14="http://schemas.microsoft.com/office/powerpoint/2010/main" val="1935113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532" y="1066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 startAt="3"/>
            </a:pPr>
            <a:r>
              <a:rPr lang="en-US" dirty="0"/>
              <a:t>Construction using OEM-approved manufacturing processes a prototype of this jeepney design</a:t>
            </a:r>
          </a:p>
          <a:p>
            <a:pPr marL="457200" indent="-457200">
              <a:buAutoNum type="alphaLcParenR" startAt="3"/>
            </a:pPr>
            <a:endParaRPr lang="en-US" dirty="0"/>
          </a:p>
          <a:p>
            <a:pPr marL="1147763"/>
            <a:r>
              <a:rPr lang="en-US" dirty="0">
                <a:solidFill>
                  <a:srgbClr val="0000FF"/>
                </a:solidFill>
              </a:rPr>
              <a:t>Final prototype was constructed using a light truck cab and chassis platform and a 2.4-liter brand new gasoline engine retrofitted for LPG fuel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6400479"/>
            <a:ext cx="2514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400" dirty="0"/>
              <a:t>2TZ gasoline engine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5545" y="6231202"/>
            <a:ext cx="32156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600" dirty="0"/>
              <a:t>Clean Fuel Tartarini LPG system </a:t>
            </a:r>
          </a:p>
        </p:txBody>
      </p:sp>
      <p:pic>
        <p:nvPicPr>
          <p:cNvPr id="10" name="Picture 9" descr="A picture containing outdoor, transport, parked, van&#10;&#10;Description automatically generated">
            <a:extLst>
              <a:ext uri="{FF2B5EF4-FFF2-40B4-BE49-F238E27FC236}">
                <a16:creationId xmlns:a16="http://schemas.microsoft.com/office/drawing/2014/main" id="{B3D81975-A4CF-F505-5A0B-823FDED0C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0" y="2904743"/>
            <a:ext cx="2670048" cy="1501902"/>
          </a:xfrm>
          <a:prstGeom prst="rect">
            <a:avLst/>
          </a:prstGeom>
        </p:spPr>
      </p:pic>
      <p:pic>
        <p:nvPicPr>
          <p:cNvPr id="11" name="Picture 10" descr="A white car parked in a garage&#10;&#10;Description automatically generated with low confidence">
            <a:extLst>
              <a:ext uri="{FF2B5EF4-FFF2-40B4-BE49-F238E27FC236}">
                <a16:creationId xmlns:a16="http://schemas.microsoft.com/office/drawing/2014/main" id="{B5893232-5878-4713-1B29-399EC4B9EA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7778" r="5817" b="27622"/>
          <a:stretch/>
        </p:blipFill>
        <p:spPr>
          <a:xfrm>
            <a:off x="6477000" y="2806519"/>
            <a:ext cx="1477186" cy="1613081"/>
          </a:xfrm>
          <a:prstGeom prst="rect">
            <a:avLst/>
          </a:prstGeom>
        </p:spPr>
      </p:pic>
      <p:pic>
        <p:nvPicPr>
          <p:cNvPr id="12" name="Picture 11" descr="A picture containing outdoor, truck, parked, transport&#10;&#10;Description automatically generated">
            <a:extLst>
              <a:ext uri="{FF2B5EF4-FFF2-40B4-BE49-F238E27FC236}">
                <a16:creationId xmlns:a16="http://schemas.microsoft.com/office/drawing/2014/main" id="{F787D2FA-107B-D90D-24B4-FBD8BC6011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0000" r="1666" b="12222"/>
          <a:stretch/>
        </p:blipFill>
        <p:spPr>
          <a:xfrm>
            <a:off x="3050158" y="2917030"/>
            <a:ext cx="3194850" cy="1470197"/>
          </a:xfrm>
          <a:prstGeom prst="rect">
            <a:avLst/>
          </a:prstGeom>
        </p:spPr>
      </p:pic>
      <p:pic>
        <p:nvPicPr>
          <p:cNvPr id="13" name="Picture 12" descr="A picture containing engine&#10;&#10;Description automatically generated">
            <a:extLst>
              <a:ext uri="{FF2B5EF4-FFF2-40B4-BE49-F238E27FC236}">
                <a16:creationId xmlns:a16="http://schemas.microsoft.com/office/drawing/2014/main" id="{BB6B8562-8D46-791C-B7B4-249702548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33472"/>
          <a:stretch/>
        </p:blipFill>
        <p:spPr>
          <a:xfrm>
            <a:off x="1924842" y="4839855"/>
            <a:ext cx="1409287" cy="1477328"/>
          </a:xfrm>
          <a:prstGeom prst="rect">
            <a:avLst/>
          </a:prstGeom>
        </p:spPr>
      </p:pic>
      <p:pic>
        <p:nvPicPr>
          <p:cNvPr id="14" name="Picture 13" descr="A picture containing engine, dirty&#10;&#10;Description automatically generated">
            <a:extLst>
              <a:ext uri="{FF2B5EF4-FFF2-40B4-BE49-F238E27FC236}">
                <a16:creationId xmlns:a16="http://schemas.microsoft.com/office/drawing/2014/main" id="{8609800F-FB8C-CF46-3ECD-D06317481B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27622"/>
          <a:stretch/>
        </p:blipFill>
        <p:spPr>
          <a:xfrm>
            <a:off x="324643" y="4839855"/>
            <a:ext cx="1409286" cy="18722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DD7D2E-BA81-88C7-165B-52E9B6331808}"/>
              </a:ext>
            </a:extLst>
          </p:cNvPr>
          <p:cNvSpPr txBox="1"/>
          <p:nvPr/>
        </p:nvSpPr>
        <p:spPr>
          <a:xfrm>
            <a:off x="400843" y="4462046"/>
            <a:ext cx="173275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l-PH" sz="1600" dirty="0"/>
              <a:t>Naveco X101-28</a:t>
            </a:r>
          </a:p>
        </p:txBody>
      </p:sp>
      <p:pic>
        <p:nvPicPr>
          <p:cNvPr id="16" name="Picture 15" descr="A picture containing old, fighter&#10;&#10;Description automatically generated">
            <a:extLst>
              <a:ext uri="{FF2B5EF4-FFF2-40B4-BE49-F238E27FC236}">
                <a16:creationId xmlns:a16="http://schemas.microsoft.com/office/drawing/2014/main" id="{1368C627-80BE-E5D9-6258-2CED7BC6F6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407" r="16667" b="14444"/>
          <a:stretch/>
        </p:blipFill>
        <p:spPr>
          <a:xfrm>
            <a:off x="6365216" y="4601226"/>
            <a:ext cx="2626384" cy="1342374"/>
          </a:xfrm>
          <a:prstGeom prst="rect">
            <a:avLst/>
          </a:prstGeom>
        </p:spPr>
      </p:pic>
      <p:pic>
        <p:nvPicPr>
          <p:cNvPr id="17" name="Picture 16" descr="A car engine with its hood open&#10;&#10;Description automatically generated with low confidence">
            <a:extLst>
              <a:ext uri="{FF2B5EF4-FFF2-40B4-BE49-F238E27FC236}">
                <a16:creationId xmlns:a16="http://schemas.microsoft.com/office/drawing/2014/main" id="{0FBD035E-6E8A-7569-0F26-F7F611B67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59" y="4593482"/>
            <a:ext cx="2743200" cy="154305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96922EAB-1A98-BF77-5612-B328B1592068}"/>
              </a:ext>
            </a:extLst>
          </p:cNvPr>
          <p:cNvSpPr/>
          <p:nvPr/>
        </p:nvSpPr>
        <p:spPr>
          <a:xfrm>
            <a:off x="1066800" y="2025860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2C77CC-AA69-C978-8423-7ECD6E6A1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597563"/>
          </a:xfrm>
        </p:spPr>
        <p:txBody>
          <a:bodyPr anchor="ctr"/>
          <a:lstStyle/>
          <a:p>
            <a:r>
              <a:rPr lang="fil-PH" sz="2800" cap="none" dirty="0">
                <a:latin typeface="Amasis MT Pro Black" panose="02040A04050005020304" pitchFamily="18" charset="0"/>
              </a:rPr>
              <a:t>Project Objectives vs. </a:t>
            </a:r>
            <a:r>
              <a:rPr lang="fil-PH" sz="2800" cap="none" dirty="0">
                <a:solidFill>
                  <a:srgbClr val="0000FF"/>
                </a:solidFill>
                <a:latin typeface="Amasis MT Pro Black" panose="02040A04050005020304" pitchFamily="18" charset="0"/>
              </a:rPr>
              <a:t>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8793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036496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 startAt="4"/>
            </a:pPr>
            <a:r>
              <a:rPr lang="en-US" dirty="0"/>
              <a:t>Road-test the prototype jeepney design </a:t>
            </a:r>
          </a:p>
          <a:p>
            <a:pPr marL="457200" indent="-457200">
              <a:buAutoNum type="alphaLcParenR" startAt="4"/>
            </a:pPr>
            <a:endParaRPr lang="en-US" dirty="0"/>
          </a:p>
          <a:p>
            <a:pPr marL="457200"/>
            <a:r>
              <a:rPr lang="en-US" dirty="0"/>
              <a:t>	   </a:t>
            </a:r>
            <a:r>
              <a:rPr lang="en-US" dirty="0">
                <a:solidFill>
                  <a:srgbClr val="0000FF"/>
                </a:solidFill>
              </a:rPr>
              <a:t>Final prototype was road tested along a selected UP-Ikot route.  </a:t>
            </a:r>
          </a:p>
        </p:txBody>
      </p:sp>
      <p:pic>
        <p:nvPicPr>
          <p:cNvPr id="8" name="Picture 7" descr="A bus driving down a street&#10;&#10;Description automatically generated with medium confidence">
            <a:extLst>
              <a:ext uri="{FF2B5EF4-FFF2-40B4-BE49-F238E27FC236}">
                <a16:creationId xmlns:a16="http://schemas.microsoft.com/office/drawing/2014/main" id="{8CA0AB27-AF30-6B33-0171-A8D08259E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81" y="4682475"/>
            <a:ext cx="3456919" cy="1947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bus travels down the street&#10;&#10;Description automatically generated with medium confidence">
            <a:extLst>
              <a:ext uri="{FF2B5EF4-FFF2-40B4-BE49-F238E27FC236}">
                <a16:creationId xmlns:a16="http://schemas.microsoft.com/office/drawing/2014/main" id="{853959A4-C19B-EC09-E3BA-8D79E628E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2597329"/>
            <a:ext cx="3457575" cy="1947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4B059E-CB07-2434-0918-C46DFFBCF53D}"/>
              </a:ext>
            </a:extLst>
          </p:cNvPr>
          <p:cNvSpPr/>
          <p:nvPr/>
        </p:nvSpPr>
        <p:spPr>
          <a:xfrm>
            <a:off x="990600" y="1676400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A64F9-4762-CF0C-45B5-3DCA6F2E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927" y="3124200"/>
            <a:ext cx="4195309" cy="26806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146667-7006-1839-AD43-51E57DE20B1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7772400" cy="597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l-PH" sz="2800" cap="none">
                <a:latin typeface="Amasis MT Pro Black" panose="02040A04050005020304" pitchFamily="18" charset="0"/>
              </a:rPr>
              <a:t>Project Objectives vs. </a:t>
            </a:r>
            <a:r>
              <a:rPr lang="fil-PH" sz="2800" cap="none">
                <a:solidFill>
                  <a:srgbClr val="0000FF"/>
                </a:solidFill>
                <a:latin typeface="Amasis MT Pro Black" panose="02040A04050005020304" pitchFamily="18" charset="0"/>
              </a:rPr>
              <a:t>Accomplishments</a:t>
            </a:r>
            <a:endParaRPr lang="fil-PH" sz="2800" cap="none" dirty="0">
              <a:solidFill>
                <a:srgbClr val="0000FF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0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95934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/>
              <a:t>d)	Road-test the prototype </a:t>
            </a:r>
            <a:r>
              <a:rPr lang="en-US" dirty="0" err="1"/>
              <a:t>jeepney</a:t>
            </a:r>
            <a:r>
              <a:rPr lang="en-US" dirty="0"/>
              <a:t> design</a:t>
            </a:r>
          </a:p>
          <a:p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   </a:t>
            </a:r>
            <a:r>
              <a:rPr lang="en-US" dirty="0">
                <a:solidFill>
                  <a:srgbClr val="0000FF"/>
                </a:solidFill>
              </a:rPr>
              <a:t>UP-Ikot Road Test Results are shown below.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BFDAAC-E0C5-9874-2A07-1BAF8E1B16CA}"/>
              </a:ext>
            </a:extLst>
          </p:cNvPr>
          <p:cNvSpPr/>
          <p:nvPr/>
        </p:nvSpPr>
        <p:spPr>
          <a:xfrm>
            <a:off x="1295400" y="1305902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4B705-1C09-0B89-98FE-A5D55B580AD1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7772400" cy="597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l-PH" sz="2800" cap="none">
                <a:latin typeface="Amasis MT Pro Black" panose="02040A04050005020304" pitchFamily="18" charset="0"/>
              </a:rPr>
              <a:t>Project Objectives vs. </a:t>
            </a:r>
            <a:r>
              <a:rPr lang="fil-PH" sz="2800" cap="none">
                <a:solidFill>
                  <a:srgbClr val="0000FF"/>
                </a:solidFill>
                <a:latin typeface="Amasis MT Pro Black" panose="02040A04050005020304" pitchFamily="18" charset="0"/>
              </a:rPr>
              <a:t>Accomplishments</a:t>
            </a:r>
            <a:endParaRPr lang="fil-PH" sz="2800" cap="none" dirty="0">
              <a:solidFill>
                <a:srgbClr val="0000FF"/>
              </a:solidFill>
              <a:latin typeface="Amasis MT Pro Black" panose="02040A040500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63A7690-2803-5499-8670-82A2F527C8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588555"/>
              </p:ext>
            </p:extLst>
          </p:nvPr>
        </p:nvGraphicFramePr>
        <p:xfrm>
          <a:off x="1087177" y="1962150"/>
          <a:ext cx="6969646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250048" imgH="2209686" progId="Excel.Sheet.12">
                  <p:embed/>
                </p:oleObj>
              </mc:Choice>
              <mc:Fallback>
                <p:oleObj name="Worksheet" r:id="rId2" imgW="5250048" imgH="22096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7177" y="1962150"/>
                        <a:ext cx="6969646" cy="293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13F872-A8B8-7201-4AB6-05FAA9CBFD97}"/>
              </a:ext>
            </a:extLst>
          </p:cNvPr>
          <p:cNvSpPr txBox="1"/>
          <p:nvPr/>
        </p:nvSpPr>
        <p:spPr>
          <a:xfrm>
            <a:off x="1143000" y="5105400"/>
            <a:ext cx="7086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     Aircon duty cycle during tests is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Re-tuning (2</a:t>
            </a:r>
            <a:r>
              <a:rPr lang="en-US" sz="1600" baseline="30000" dirty="0"/>
              <a:t>nd</a:t>
            </a:r>
            <a:r>
              <a:rPr lang="en-US" sz="1600" dirty="0"/>
              <a:t>) was performed after the first (1</a:t>
            </a:r>
            <a:r>
              <a:rPr lang="en-US" sz="1600" baseline="30000" dirty="0"/>
              <a:t>st</a:t>
            </a:r>
            <a:r>
              <a:rPr lang="en-US" sz="1600" dirty="0"/>
              <a:t>) tuning LPG test run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Fuel economy difference between LPG and Gasoline is within range of percent difference in Heating Value/liter</a:t>
            </a:r>
          </a:p>
        </p:txBody>
      </p:sp>
    </p:spTree>
    <p:extLst>
      <p:ext uri="{BB962C8B-B14F-4D97-AF65-F5344CB8AC3E}">
        <p14:creationId xmlns:p14="http://schemas.microsoft.com/office/powerpoint/2010/main" val="35773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95934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	Road-test the prototype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jeepney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UP-Ikot Road Test Results are shown below.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BFDAAC-E0C5-9874-2A07-1BAF8E1B16CA}"/>
              </a:ext>
            </a:extLst>
          </p:cNvPr>
          <p:cNvSpPr/>
          <p:nvPr/>
        </p:nvSpPr>
        <p:spPr>
          <a:xfrm>
            <a:off x="1295400" y="1305902"/>
            <a:ext cx="304800" cy="18394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4B705-1C09-0B89-98FE-A5D55B580AD1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7772400" cy="597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l-PH" sz="2800" b="0" i="0" u="none" strike="noStrike" kern="1200" cap="none" spc="-8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Project Objectives vs. </a:t>
            </a:r>
            <a:r>
              <a:rPr kumimoji="0" lang="fil-PH" sz="2800" b="0" i="0" u="none" strike="noStrike" kern="1200" cap="none" spc="-8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Accomplishments</a:t>
            </a:r>
            <a:endParaRPr kumimoji="0" lang="fil-PH" sz="2800" b="0" i="0" u="none" strike="noStrike" kern="1200" cap="none" spc="-8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FF20157-097E-8D42-4D07-A922CFDABC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2027238"/>
          <a:ext cx="5461000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48320" imgH="3611795" progId="Excel.Sheet.12">
                  <p:embed/>
                </p:oleObj>
              </mc:Choice>
              <mc:Fallback>
                <p:oleObj name="Worksheet" r:id="rId2" imgW="4648320" imgH="3611795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FF20157-097E-8D42-4D07-A922CFDAB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" y="2027238"/>
                        <a:ext cx="5461000" cy="424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>
            <a:extLst>
              <a:ext uri="{FF2B5EF4-FFF2-40B4-BE49-F238E27FC236}">
                <a16:creationId xmlns:a16="http://schemas.microsoft.com/office/drawing/2014/main" id="{453A4AA4-271C-BC0A-0E4D-52C69929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20576"/>
            <a:ext cx="1867976" cy="137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8493E-AB95-EFED-F32F-1BA73A241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295" y="2258435"/>
            <a:ext cx="2279386" cy="12893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C2B8F3-AFDD-BB56-5DDB-A2D9F75DC9E6}"/>
              </a:ext>
            </a:extLst>
          </p:cNvPr>
          <p:cNvSpPr/>
          <p:nvPr/>
        </p:nvSpPr>
        <p:spPr>
          <a:xfrm>
            <a:off x="1981200" y="3276600"/>
            <a:ext cx="4267200" cy="2286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04E11D-8FBF-C354-D802-BDABFA0C8099}"/>
              </a:ext>
            </a:extLst>
          </p:cNvPr>
          <p:cNvSpPr/>
          <p:nvPr/>
        </p:nvSpPr>
        <p:spPr>
          <a:xfrm>
            <a:off x="1981200" y="4953000"/>
            <a:ext cx="4419600" cy="6858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2018-01-0917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fld id="{C5A2E38E-3676-4AC9-AE40-117CF2D4B3AC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772400" cy="502920"/>
          </a:xfrm>
        </p:spPr>
        <p:txBody>
          <a:bodyPr/>
          <a:lstStyle/>
          <a:p>
            <a:pPr marL="457200" indent="-457200" fontAlgn="base">
              <a:spcAft>
                <a:spcPct val="0"/>
              </a:spcAft>
            </a:pP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PHASE 1 Route</a:t>
            </a:r>
            <a:r>
              <a:rPr lang="en-US" sz="1600" b="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en-US" sz="1600" b="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(SHORT roundtrip length of  13.25 km)</a:t>
            </a:r>
            <a:br>
              <a:rPr lang="en-US" sz="1600" b="0" dirty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400" b="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Consists of urban driving segments (mostly 2-4 lanes per direction) characterized by stop-and-go conditions because of traffic signals and relatively shorter distances between stops</a:t>
            </a:r>
            <a:endParaRPr lang="fil-P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91232"/>
            <a:ext cx="7440849" cy="307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1000" y="5726668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EASTBOUND Route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 (SM North to 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Vinzon’s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Hall :  6.75 km) </a:t>
            </a:r>
          </a:p>
        </p:txBody>
      </p:sp>
    </p:spTree>
    <p:extLst>
      <p:ext uri="{BB962C8B-B14F-4D97-AF65-F5344CB8AC3E}">
        <p14:creationId xmlns:p14="http://schemas.microsoft.com/office/powerpoint/2010/main" val="3671808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5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6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sae_16X9 preferred">
  <a:themeElements>
    <a:clrScheme name="SAE_ppt_130415">
      <a:dk1>
        <a:sysClr val="windowText" lastClr="000000"/>
      </a:dk1>
      <a:lt1>
        <a:sysClr val="window" lastClr="FFFFFF"/>
      </a:lt1>
      <a:dk2>
        <a:srgbClr val="616265"/>
      </a:dk2>
      <a:lt2>
        <a:srgbClr val="CACAC8"/>
      </a:lt2>
      <a:accent1>
        <a:srgbClr val="01A0E9"/>
      </a:accent1>
      <a:accent2>
        <a:srgbClr val="005195"/>
      </a:accent2>
      <a:accent3>
        <a:srgbClr val="2EB135"/>
      </a:accent3>
      <a:accent4>
        <a:srgbClr val="FFB201"/>
      </a:accent4>
      <a:accent5>
        <a:srgbClr val="EA7125"/>
      </a:accent5>
      <a:accent6>
        <a:srgbClr val="DC291E"/>
      </a:accent6>
      <a:hlink>
        <a:srgbClr val="005195"/>
      </a:hlink>
      <a:folHlink>
        <a:srgbClr val="01A0E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ae_16X9 preferred">
  <a:themeElements>
    <a:clrScheme name="SAE_ppt_130415">
      <a:dk1>
        <a:sysClr val="windowText" lastClr="000000"/>
      </a:dk1>
      <a:lt1>
        <a:sysClr val="window" lastClr="FFFFFF"/>
      </a:lt1>
      <a:dk2>
        <a:srgbClr val="616265"/>
      </a:dk2>
      <a:lt2>
        <a:srgbClr val="CACAC8"/>
      </a:lt2>
      <a:accent1>
        <a:srgbClr val="01A0E9"/>
      </a:accent1>
      <a:accent2>
        <a:srgbClr val="005195"/>
      </a:accent2>
      <a:accent3>
        <a:srgbClr val="2EB135"/>
      </a:accent3>
      <a:accent4>
        <a:srgbClr val="FFB201"/>
      </a:accent4>
      <a:accent5>
        <a:srgbClr val="EA7125"/>
      </a:accent5>
      <a:accent6>
        <a:srgbClr val="DC291E"/>
      </a:accent6>
      <a:hlink>
        <a:srgbClr val="005195"/>
      </a:hlink>
      <a:folHlink>
        <a:srgbClr val="01A0E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3845</TotalTime>
  <Words>1585</Words>
  <Application>Microsoft Office PowerPoint</Application>
  <PresentationFormat>On-screen Show (4:3)</PresentationFormat>
  <Paragraphs>194</Paragraphs>
  <Slides>40</Slides>
  <Notes>0</Notes>
  <HiddenSlides>2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2" baseType="lpstr">
      <vt:lpstr>Amasis MT Pro Black</vt:lpstr>
      <vt:lpstr>Arial</vt:lpstr>
      <vt:lpstr>Arial Black</vt:lpstr>
      <vt:lpstr>Arial Narrow</vt:lpstr>
      <vt:lpstr>Bookman Old Style</vt:lpstr>
      <vt:lpstr>Century Gothic</vt:lpstr>
      <vt:lpstr>Cooper Black</vt:lpstr>
      <vt:lpstr>Corbel</vt:lpstr>
      <vt:lpstr>Rockwell</vt:lpstr>
      <vt:lpstr>Symbol</vt:lpstr>
      <vt:lpstr>Times New Roman</vt:lpstr>
      <vt:lpstr>Wingdings</vt:lpstr>
      <vt:lpstr>Wingdings 3</vt:lpstr>
      <vt:lpstr>Essential</vt:lpstr>
      <vt:lpstr>Depth</vt:lpstr>
      <vt:lpstr>Damask</vt:lpstr>
      <vt:lpstr>1_Damask</vt:lpstr>
      <vt:lpstr>Mesh</vt:lpstr>
      <vt:lpstr>Ion</vt:lpstr>
      <vt:lpstr>sae_16X9 preferred</vt:lpstr>
      <vt:lpstr>1_sae_16X9 preferred</vt:lpstr>
      <vt:lpstr>Worksheet</vt:lpstr>
      <vt:lpstr>Engineering the LPG PUV Using an OEM Vehicle Platform</vt:lpstr>
      <vt:lpstr>Original Project Objectives</vt:lpstr>
      <vt:lpstr>Project Objectives vs. Accomplishments</vt:lpstr>
      <vt:lpstr>Project Objectives vs. Accomplishments</vt:lpstr>
      <vt:lpstr>Project Objectives vs. Accomplishments</vt:lpstr>
      <vt:lpstr>PowerPoint Presentation</vt:lpstr>
      <vt:lpstr>PowerPoint Presentation</vt:lpstr>
      <vt:lpstr>PowerPoint Presentation</vt:lpstr>
      <vt:lpstr>PHASE 1 Route     (SHORT roundtrip length of  13.25 km) Consists of urban driving segments (mostly 2-4 lanes per direction) characterized by stop-and-go conditions because of traffic signals and relatively shorter distances between stops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Overall Accomplishments ( Technical Details )</vt:lpstr>
      <vt:lpstr>Assumptions used for the CFD study</vt:lpstr>
      <vt:lpstr>With rear left exhaust fan  NO Return/Exhaust Pipe</vt:lpstr>
      <vt:lpstr>With rear right exhaust fan  NO Return/Exhaust Pipe</vt:lpstr>
      <vt:lpstr>Return/exhaust pipes installed under seats</vt:lpstr>
      <vt:lpstr>Driver Side Airflow  (12 Air Changes/Hr)</vt:lpstr>
      <vt:lpstr>With rear right exhaust fan  WITH Return/Exhaust Pipe</vt:lpstr>
      <vt:lpstr>Overall Accomplishments ( Technical Details )</vt:lpstr>
      <vt:lpstr>6Ps</vt:lpstr>
      <vt:lpstr>6Ps</vt:lpstr>
      <vt:lpstr>Plans after project completion</vt:lpstr>
      <vt:lpstr>Thank  You</vt:lpstr>
      <vt:lpstr>PowerPoint Presentation</vt:lpstr>
      <vt:lpstr>PowerPoint Presentation</vt:lpstr>
      <vt:lpstr>PHASE 1 Route     (SHORT roundtrip length of  13.25 km) Consists of urban driving segments (mostly 2-4 lanes per direction) characterized by stop-and-go conditions because of traffic signals and relatively shorter distances between stops</vt:lpstr>
      <vt:lpstr>PHASE 1 Route     (SHORT roundtrip length of  13.25 km)</vt:lpstr>
      <vt:lpstr>Table 1 – Summary Data of  Phase 1  Test Jeepneys  </vt:lpstr>
      <vt:lpstr>Fuel Economy  –  On-Road</vt:lpstr>
      <vt:lpstr>Fuel Economy -  Laboratory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Original Project Objectives</dc:title>
  <dc:creator>VRTL</dc:creator>
  <cp:lastModifiedBy>karlvergel</cp:lastModifiedBy>
  <cp:revision>185</cp:revision>
  <dcterms:created xsi:type="dcterms:W3CDTF">2022-05-16T11:11:26Z</dcterms:created>
  <dcterms:modified xsi:type="dcterms:W3CDTF">2023-07-10T01:57:50Z</dcterms:modified>
</cp:coreProperties>
</file>